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200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3427333"/>
            <a:ext cx="5554980" cy="694373"/>
          </a:xfrm>
          <a:prstGeom prst="rect">
            <a:avLst/>
          </a:prstGeom>
          <a:noFill/>
          <a:ln/>
        </p:spPr>
        <p:txBody>
          <a:bodyPr wrap="none" rtlCol="0" anchor="t"/>
          <a:lstStyle/>
          <a:p>
            <a:pPr marL="0" indent="0">
              <a:lnSpc>
                <a:spcPts val="5468"/>
              </a:lnSpc>
              <a:buNone/>
            </a:pPr>
            <a:r>
              <a:rPr lang="en-US" sz="7200" b="1" dirty="0">
                <a:solidFill>
                  <a:srgbClr val="FF726D"/>
                </a:solidFill>
                <a:latin typeface="Inconsolata" pitchFamily="34" charset="0"/>
                <a:ea typeface="Inconsolata" pitchFamily="34" charset="-122"/>
                <a:cs typeface="Inconsolata" pitchFamily="34" charset="-120"/>
              </a:rPr>
              <a:t>MENTOR AI</a:t>
            </a:r>
            <a:endParaRPr lang="en-US" sz="7200" dirty="0"/>
          </a:p>
        </p:txBody>
      </p:sp>
      <p:sp>
        <p:nvSpPr>
          <p:cNvPr id="6" name="Text 3"/>
          <p:cNvSpPr/>
          <p:nvPr/>
        </p:nvSpPr>
        <p:spPr>
          <a:xfrm>
            <a:off x="6319599" y="4454962"/>
            <a:ext cx="5830729" cy="347186"/>
          </a:xfrm>
          <a:prstGeom prst="rect">
            <a:avLst/>
          </a:prstGeom>
          <a:noFill/>
          <a:ln/>
        </p:spPr>
        <p:txBody>
          <a:bodyPr wrap="none" rtlCol="0" anchor="t"/>
          <a:lstStyle/>
          <a:p>
            <a:pPr marL="0" indent="0">
              <a:lnSpc>
                <a:spcPts val="2734"/>
              </a:lnSpc>
              <a:buNone/>
            </a:pPr>
            <a:r>
              <a:rPr lang="en-US" sz="2400" b="1" dirty="0">
                <a:solidFill>
                  <a:srgbClr val="FF726D"/>
                </a:solidFill>
                <a:latin typeface="Inconsolata" pitchFamily="34" charset="0"/>
                <a:ea typeface="Inconsolata" pitchFamily="34" charset="-122"/>
                <a:cs typeface="Inconsolata" pitchFamily="34" charset="-120"/>
              </a:rPr>
              <a:t>Revolutionizing Student Counseling with AI</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2295882"/>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Team Members</a:t>
            </a:r>
            <a:endParaRPr lang="en-US" sz="4374" dirty="0"/>
          </a:p>
        </p:txBody>
      </p:sp>
      <p:sp>
        <p:nvSpPr>
          <p:cNvPr id="5" name="Text 3"/>
          <p:cNvSpPr/>
          <p:nvPr/>
        </p:nvSpPr>
        <p:spPr>
          <a:xfrm>
            <a:off x="2037993" y="3434596"/>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2037993" y="4039910"/>
            <a:ext cx="766524" cy="766524"/>
          </a:xfrm>
          <a:prstGeom prst="rect">
            <a:avLst/>
          </a:prstGeom>
        </p:spPr>
      </p:pic>
      <p:sp>
        <p:nvSpPr>
          <p:cNvPr id="7" name="Text 4"/>
          <p:cNvSpPr/>
          <p:nvPr/>
        </p:nvSpPr>
        <p:spPr>
          <a:xfrm>
            <a:off x="2037993" y="5028605"/>
            <a:ext cx="3332917" cy="416481"/>
          </a:xfrm>
          <a:prstGeom prst="rect">
            <a:avLst/>
          </a:prstGeom>
          <a:noFill/>
          <a:ln/>
        </p:spPr>
        <p:txBody>
          <a:bodyPr wrap="none" rtlCol="0" anchor="t"/>
          <a:lstStyle/>
          <a:p>
            <a:pPr marL="0" indent="0" algn="l">
              <a:lnSpc>
                <a:spcPts val="3281"/>
              </a:lnSpc>
              <a:buNone/>
            </a:pPr>
            <a:r>
              <a:rPr lang="en-US" sz="2624" b="1" dirty="0">
                <a:solidFill>
                  <a:srgbClr val="FF726D"/>
                </a:solidFill>
                <a:latin typeface="Inconsolata" pitchFamily="34" charset="0"/>
                <a:ea typeface="Inconsolata" pitchFamily="34" charset="-122"/>
                <a:cs typeface="Inconsolata" pitchFamily="34" charset="-120"/>
              </a:rPr>
              <a:t>Derick Dilip</a:t>
            </a:r>
            <a:endParaRPr lang="en-US" sz="2624" dirty="0"/>
          </a:p>
        </p:txBody>
      </p:sp>
      <p:sp>
        <p:nvSpPr>
          <p:cNvPr id="8" name="Text 5"/>
          <p:cNvSpPr/>
          <p:nvPr/>
        </p:nvSpPr>
        <p:spPr>
          <a:xfrm>
            <a:off x="2037993" y="5578316"/>
            <a:ext cx="5110520"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231701011</a:t>
            </a:r>
            <a:endParaRPr lang="en-US" sz="1750" dirty="0"/>
          </a:p>
        </p:txBody>
      </p:sp>
      <p:pic>
        <p:nvPicPr>
          <p:cNvPr id="9" name="Image 1" descr="preencoded.png"/>
          <p:cNvPicPr>
            <a:picLocks noChangeAspect="1"/>
          </p:cNvPicPr>
          <p:nvPr/>
        </p:nvPicPr>
        <p:blipFill>
          <a:blip r:embed="rId3"/>
          <a:stretch>
            <a:fillRect/>
          </a:stretch>
        </p:blipFill>
        <p:spPr>
          <a:xfrm>
            <a:off x="7481768" y="4039910"/>
            <a:ext cx="766524" cy="766524"/>
          </a:xfrm>
          <a:prstGeom prst="rect">
            <a:avLst/>
          </a:prstGeom>
        </p:spPr>
      </p:pic>
      <p:sp>
        <p:nvSpPr>
          <p:cNvPr id="10" name="Text 6"/>
          <p:cNvSpPr/>
          <p:nvPr/>
        </p:nvSpPr>
        <p:spPr>
          <a:xfrm>
            <a:off x="7481768" y="5028605"/>
            <a:ext cx="3332917" cy="416481"/>
          </a:xfrm>
          <a:prstGeom prst="rect">
            <a:avLst/>
          </a:prstGeom>
          <a:noFill/>
          <a:ln/>
        </p:spPr>
        <p:txBody>
          <a:bodyPr wrap="none" rtlCol="0" anchor="t"/>
          <a:lstStyle/>
          <a:p>
            <a:pPr marL="0" indent="0" algn="l">
              <a:lnSpc>
                <a:spcPts val="3281"/>
              </a:lnSpc>
              <a:buNone/>
            </a:pPr>
            <a:r>
              <a:rPr lang="en-US" sz="2624" b="1" dirty="0">
                <a:solidFill>
                  <a:srgbClr val="FF726D"/>
                </a:solidFill>
                <a:latin typeface="Inconsolata" pitchFamily="34" charset="0"/>
                <a:ea typeface="Inconsolata" pitchFamily="34" charset="-122"/>
                <a:cs typeface="Inconsolata" pitchFamily="34" charset="-120"/>
              </a:rPr>
              <a:t>Harish. A</a:t>
            </a:r>
            <a:endParaRPr lang="en-US" sz="2624" dirty="0"/>
          </a:p>
        </p:txBody>
      </p:sp>
      <p:sp>
        <p:nvSpPr>
          <p:cNvPr id="11" name="Text 7"/>
          <p:cNvSpPr/>
          <p:nvPr/>
        </p:nvSpPr>
        <p:spPr>
          <a:xfrm>
            <a:off x="7481768" y="5578316"/>
            <a:ext cx="5110639" cy="355402"/>
          </a:xfrm>
          <a:prstGeom prst="rect">
            <a:avLst/>
          </a:prstGeom>
          <a:noFill/>
          <a:ln/>
        </p:spPr>
        <p:txBody>
          <a:bodyPr wrap="non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231701016</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8" y="575963"/>
            <a:ext cx="5554980" cy="694373"/>
          </a:xfrm>
          <a:prstGeom prst="rect">
            <a:avLst/>
          </a:prstGeom>
          <a:noFill/>
          <a:ln/>
        </p:spPr>
        <p:txBody>
          <a:bodyPr wrap="none" rtlCol="0" anchor="t"/>
          <a:lstStyle/>
          <a:p>
            <a:pPr marL="0" indent="0">
              <a:lnSpc>
                <a:spcPts val="5468"/>
              </a:lnSpc>
              <a:buNone/>
            </a:pPr>
            <a:r>
              <a:rPr lang="en-US" sz="6000" b="1" dirty="0">
                <a:solidFill>
                  <a:srgbClr val="FF726D"/>
                </a:solidFill>
                <a:latin typeface="Inconsolata" pitchFamily="34" charset="0"/>
                <a:ea typeface="Inconsolata" pitchFamily="34" charset="-122"/>
                <a:cs typeface="Inconsolata" pitchFamily="34" charset="-120"/>
              </a:rPr>
              <a:t>Introduction</a:t>
            </a:r>
            <a:endParaRPr lang="en-US" sz="6000" dirty="0"/>
          </a:p>
        </p:txBody>
      </p:sp>
      <p:sp>
        <p:nvSpPr>
          <p:cNvPr id="6" name="Text 3"/>
          <p:cNvSpPr/>
          <p:nvPr/>
        </p:nvSpPr>
        <p:spPr>
          <a:xfrm>
            <a:off x="1521857" y="1979368"/>
            <a:ext cx="6788944" cy="1066205"/>
          </a:xfrm>
          <a:prstGeom prst="rect">
            <a:avLst/>
          </a:prstGeom>
          <a:noFill/>
          <a:ln/>
        </p:spPr>
        <p:txBody>
          <a:bodyPr wrap="square" rtlCol="0" anchor="t"/>
          <a:lstStyle/>
          <a:p>
            <a:pPr marL="342900" indent="-342900" algn="l">
              <a:lnSpc>
                <a:spcPts val="2799"/>
              </a:lnSpc>
              <a:buSzPct val="100000"/>
              <a:buChar char="•"/>
            </a:pPr>
            <a:r>
              <a:rPr lang="en-US" sz="2000" dirty="0">
                <a:solidFill>
                  <a:srgbClr val="DAD1E6"/>
                </a:solidFill>
                <a:latin typeface="Fira Sans" pitchFamily="34" charset="0"/>
                <a:ea typeface="Fira Sans" pitchFamily="34" charset="-122"/>
                <a:cs typeface="Fira Sans" pitchFamily="34" charset="-120"/>
              </a:rPr>
              <a:t>Welcome to Mentor AI, an innovative solution set to revolutionize the landscape of student counseling through the power of artificial intelligence. </a:t>
            </a:r>
            <a:endParaRPr lang="en-US" sz="2000" dirty="0"/>
          </a:p>
        </p:txBody>
      </p:sp>
      <p:sp>
        <p:nvSpPr>
          <p:cNvPr id="7" name="Text 4"/>
          <p:cNvSpPr/>
          <p:nvPr/>
        </p:nvSpPr>
        <p:spPr>
          <a:xfrm>
            <a:off x="1521857" y="3117039"/>
            <a:ext cx="6788944" cy="1125112"/>
          </a:xfrm>
          <a:prstGeom prst="rect">
            <a:avLst/>
          </a:prstGeom>
          <a:noFill/>
          <a:ln/>
        </p:spPr>
        <p:txBody>
          <a:bodyPr wrap="square" rtlCol="0" anchor="t"/>
          <a:lstStyle/>
          <a:p>
            <a:pPr marL="342900" indent="-342900" algn="l">
              <a:lnSpc>
                <a:spcPts val="2799"/>
              </a:lnSpc>
              <a:buSzPct val="100000"/>
              <a:buChar char="•"/>
            </a:pPr>
            <a:r>
              <a:rPr lang="en-US" sz="2000" dirty="0">
                <a:solidFill>
                  <a:srgbClr val="DAD1E6"/>
                </a:solidFill>
                <a:latin typeface="Fira Sans" pitchFamily="34" charset="0"/>
                <a:ea typeface="Fira Sans" pitchFamily="34" charset="-122"/>
                <a:cs typeface="Fira Sans" pitchFamily="34" charset="-120"/>
              </a:rPr>
              <a:t>In today's rapidly evolving educational landscape, the need for personalized guidance and support has never been greater. </a:t>
            </a:r>
            <a:endParaRPr lang="en-US" sz="2000" dirty="0"/>
          </a:p>
        </p:txBody>
      </p:sp>
      <p:sp>
        <p:nvSpPr>
          <p:cNvPr id="8" name="Text 5"/>
          <p:cNvSpPr/>
          <p:nvPr/>
        </p:nvSpPr>
        <p:spPr>
          <a:xfrm>
            <a:off x="1521857" y="4216865"/>
            <a:ext cx="6788944" cy="1066205"/>
          </a:xfrm>
          <a:prstGeom prst="rect">
            <a:avLst/>
          </a:prstGeom>
          <a:noFill/>
          <a:ln/>
        </p:spPr>
        <p:txBody>
          <a:bodyPr wrap="square" rtlCol="0" anchor="t"/>
          <a:lstStyle/>
          <a:p>
            <a:pPr marL="342900" indent="-342900" algn="l">
              <a:lnSpc>
                <a:spcPts val="2799"/>
              </a:lnSpc>
              <a:buSzPct val="100000"/>
              <a:buChar char="•"/>
            </a:pPr>
            <a:r>
              <a:rPr lang="en-US" sz="2000" dirty="0">
                <a:solidFill>
                  <a:srgbClr val="DAD1E6"/>
                </a:solidFill>
                <a:latin typeface="Fira Sans" pitchFamily="34" charset="0"/>
                <a:ea typeface="Fira Sans" pitchFamily="34" charset="-122"/>
                <a:cs typeface="Fira Sans" pitchFamily="34" charset="-120"/>
              </a:rPr>
              <a:t>Mentor AI aims to address this need by harnessing the capabilities of AI, machine learning, and natural language processing to provide tailored assistance to every student. </a:t>
            </a:r>
            <a:endParaRPr lang="en-US" sz="2000" dirty="0"/>
          </a:p>
        </p:txBody>
      </p:sp>
      <p:sp>
        <p:nvSpPr>
          <p:cNvPr id="9" name="Text 6"/>
          <p:cNvSpPr/>
          <p:nvPr/>
        </p:nvSpPr>
        <p:spPr>
          <a:xfrm>
            <a:off x="1521857" y="5641910"/>
            <a:ext cx="6788944" cy="1481971"/>
          </a:xfrm>
          <a:prstGeom prst="rect">
            <a:avLst/>
          </a:prstGeom>
          <a:noFill/>
          <a:ln/>
        </p:spPr>
        <p:txBody>
          <a:bodyPr wrap="square" rtlCol="0" anchor="t"/>
          <a:lstStyle/>
          <a:p>
            <a:pPr marL="342900" indent="-342900" algn="l">
              <a:lnSpc>
                <a:spcPts val="2799"/>
              </a:lnSpc>
              <a:buSzPct val="100000"/>
              <a:buChar char="•"/>
            </a:pPr>
            <a:r>
              <a:rPr lang="en-US" sz="2000" dirty="0">
                <a:solidFill>
                  <a:srgbClr val="DAD1E6"/>
                </a:solidFill>
                <a:latin typeface="Fira Sans" pitchFamily="34" charset="0"/>
                <a:ea typeface="Fira Sans" pitchFamily="34" charset="-122"/>
                <a:cs typeface="Fira Sans" pitchFamily="34" charset="-120"/>
              </a:rPr>
              <a:t>Join us on this journey as we explore the transformative potential of Mentor AI in empowering students to achieve their academic, career, and personal goals with confidence and success.</a:t>
            </a:r>
            <a:endParaRPr lang="en-US" sz="2000" dirty="0"/>
          </a:p>
        </p:txBody>
      </p:sp>
      <p:sp>
        <p:nvSpPr>
          <p:cNvPr id="10" name="Shape 7"/>
          <p:cNvSpPr/>
          <p:nvPr/>
        </p:nvSpPr>
        <p:spPr>
          <a:xfrm>
            <a:off x="1027058" y="1846299"/>
            <a:ext cx="59208" cy="5277582"/>
          </a:xfrm>
          <a:prstGeom prst="rect">
            <a:avLst/>
          </a:prstGeom>
          <a:solidFill>
            <a:srgbClr val="FF6680"/>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798570"/>
            <a:ext cx="5554980" cy="694373"/>
          </a:xfrm>
          <a:prstGeom prst="rect">
            <a:avLst/>
          </a:prstGeom>
          <a:noFill/>
          <a:ln/>
        </p:spPr>
        <p:txBody>
          <a:bodyPr wrap="none" rtlCol="0" anchor="t"/>
          <a:lstStyle/>
          <a:p>
            <a:pPr marL="0" indent="0">
              <a:lnSpc>
                <a:spcPts val="5468"/>
              </a:lnSpc>
              <a:buNone/>
            </a:pPr>
            <a:r>
              <a:rPr lang="en-US" sz="6000" b="1" dirty="0">
                <a:solidFill>
                  <a:srgbClr val="FF726D"/>
                </a:solidFill>
                <a:latin typeface="Inconsolata" pitchFamily="34" charset="0"/>
                <a:ea typeface="Inconsolata" pitchFamily="34" charset="-122"/>
                <a:cs typeface="Inconsolata" pitchFamily="34" charset="-120"/>
              </a:rPr>
              <a:t>Objective</a:t>
            </a:r>
            <a:endParaRPr lang="en-US" sz="6000" dirty="0"/>
          </a:p>
        </p:txBody>
      </p:sp>
      <p:sp>
        <p:nvSpPr>
          <p:cNvPr id="6" name="Text 3"/>
          <p:cNvSpPr/>
          <p:nvPr/>
        </p:nvSpPr>
        <p:spPr>
          <a:xfrm>
            <a:off x="2037993" y="4826198"/>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2037993" y="5013557"/>
            <a:ext cx="10554414" cy="1777008"/>
          </a:xfrm>
          <a:prstGeom prst="rect">
            <a:avLst/>
          </a:prstGeom>
          <a:noFill/>
          <a:ln/>
        </p:spPr>
        <p:txBody>
          <a:bodyPr wrap="square" rtlCol="0" anchor="t"/>
          <a:lstStyle/>
          <a:p>
            <a:pPr marL="0" indent="0">
              <a:lnSpc>
                <a:spcPts val="2799"/>
              </a:lnSpc>
              <a:buNone/>
            </a:pPr>
            <a:r>
              <a:rPr lang="en-US" sz="2000" dirty="0">
                <a:solidFill>
                  <a:srgbClr val="DAD1E6"/>
                </a:solidFill>
                <a:latin typeface="Fira Sans" pitchFamily="34" charset="0"/>
                <a:ea typeface="Fira Sans" pitchFamily="34" charset="-122"/>
                <a:cs typeface="Fira Sans" pitchFamily="34" charset="-120"/>
              </a:rPr>
              <a:t>The objective is to revolutionize student counseling by providing personalized guidance and support to each student. Leveraging artificial intelligence (AI) and machine learning (ML) technologies, MENTOR AI aims to empower students to navigate their educational journey with confidence. By offering tailored advice on academic, career, and personal matters, the system seeks to promote holistic well-being and academic success.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185273" y="594598"/>
            <a:ext cx="5399961" cy="674846"/>
          </a:xfrm>
          <a:prstGeom prst="rect">
            <a:avLst/>
          </a:prstGeom>
          <a:noFill/>
          <a:ln/>
        </p:spPr>
        <p:txBody>
          <a:bodyPr wrap="none" rtlCol="0" anchor="t"/>
          <a:lstStyle/>
          <a:p>
            <a:pPr marL="0" indent="0">
              <a:lnSpc>
                <a:spcPts val="5315"/>
              </a:lnSpc>
              <a:buNone/>
            </a:pPr>
            <a:r>
              <a:rPr lang="en-US" sz="6000" b="1" dirty="0">
                <a:solidFill>
                  <a:srgbClr val="FF726D"/>
                </a:solidFill>
                <a:latin typeface="Inconsolata" pitchFamily="34" charset="0"/>
                <a:ea typeface="Inconsolata" pitchFamily="34" charset="-122"/>
                <a:cs typeface="Inconsolata" pitchFamily="34" charset="-120"/>
              </a:rPr>
              <a:t>Working</a:t>
            </a:r>
            <a:endParaRPr lang="en-US" sz="6000" dirty="0"/>
          </a:p>
        </p:txBody>
      </p:sp>
      <p:sp>
        <p:nvSpPr>
          <p:cNvPr id="5" name="Text 3"/>
          <p:cNvSpPr/>
          <p:nvPr/>
        </p:nvSpPr>
        <p:spPr>
          <a:xfrm>
            <a:off x="2185273" y="1701403"/>
            <a:ext cx="10259854" cy="345519"/>
          </a:xfrm>
          <a:prstGeom prst="rect">
            <a:avLst/>
          </a:prstGeom>
          <a:noFill/>
          <a:ln/>
        </p:spPr>
        <p:txBody>
          <a:bodyPr wrap="none" rtlCol="0" anchor="t"/>
          <a:lstStyle/>
          <a:p>
            <a:pPr marL="0" indent="0">
              <a:lnSpc>
                <a:spcPts val="2721"/>
              </a:lnSpc>
              <a:buNone/>
            </a:pPr>
            <a:endParaRPr lang="en-US" sz="1701" dirty="0"/>
          </a:p>
        </p:txBody>
      </p:sp>
      <p:pic>
        <p:nvPicPr>
          <p:cNvPr id="6" name="Image 0" descr="preencoded.png"/>
          <p:cNvPicPr>
            <a:picLocks noChangeAspect="1"/>
          </p:cNvPicPr>
          <p:nvPr/>
        </p:nvPicPr>
        <p:blipFill>
          <a:blip r:embed="rId3"/>
          <a:stretch>
            <a:fillRect/>
          </a:stretch>
        </p:blipFill>
        <p:spPr>
          <a:xfrm>
            <a:off x="2185273" y="2289810"/>
            <a:ext cx="2564963" cy="863918"/>
          </a:xfrm>
          <a:prstGeom prst="rect">
            <a:avLst/>
          </a:prstGeom>
        </p:spPr>
      </p:pic>
      <p:sp>
        <p:nvSpPr>
          <p:cNvPr id="7" name="Text 4"/>
          <p:cNvSpPr/>
          <p:nvPr/>
        </p:nvSpPr>
        <p:spPr>
          <a:xfrm>
            <a:off x="2401253" y="3477697"/>
            <a:ext cx="2133005" cy="675084"/>
          </a:xfrm>
          <a:prstGeom prst="rect">
            <a:avLst/>
          </a:prstGeom>
          <a:noFill/>
          <a:ln/>
        </p:spPr>
        <p:txBody>
          <a:bodyPr wrap="square" rtlCol="0" anchor="t"/>
          <a:lstStyle/>
          <a:p>
            <a:pPr marL="0" indent="0" algn="l">
              <a:lnSpc>
                <a:spcPts val="2657"/>
              </a:lnSpc>
              <a:buNone/>
            </a:pPr>
            <a:r>
              <a:rPr lang="en-US" sz="2800" b="1" dirty="0">
                <a:solidFill>
                  <a:srgbClr val="FF726D"/>
                </a:solidFill>
                <a:latin typeface="Inconsolata" pitchFamily="34" charset="0"/>
                <a:ea typeface="Inconsolata" pitchFamily="34" charset="-122"/>
                <a:cs typeface="Inconsolata" pitchFamily="34" charset="-120"/>
              </a:rPr>
              <a:t>Data Integration</a:t>
            </a:r>
            <a:endParaRPr lang="en-US" sz="2800" dirty="0"/>
          </a:p>
        </p:txBody>
      </p:sp>
      <p:sp>
        <p:nvSpPr>
          <p:cNvPr id="8" name="Text 5"/>
          <p:cNvSpPr/>
          <p:nvPr/>
        </p:nvSpPr>
        <p:spPr>
          <a:xfrm>
            <a:off x="2401253" y="4282321"/>
            <a:ext cx="2133005" cy="345519"/>
          </a:xfrm>
          <a:prstGeom prst="rect">
            <a:avLst/>
          </a:prstGeom>
          <a:noFill/>
          <a:ln/>
        </p:spPr>
        <p:txBody>
          <a:bodyPr wrap="none" rtlCol="0" anchor="t"/>
          <a:lstStyle/>
          <a:p>
            <a:pPr marL="0" indent="0" algn="l">
              <a:lnSpc>
                <a:spcPts val="2721"/>
              </a:lnSpc>
              <a:buNone/>
            </a:pPr>
            <a:endParaRPr lang="en-US" sz="1701" dirty="0"/>
          </a:p>
        </p:txBody>
      </p:sp>
      <p:sp>
        <p:nvSpPr>
          <p:cNvPr id="9" name="Text 6"/>
          <p:cNvSpPr/>
          <p:nvPr/>
        </p:nvSpPr>
        <p:spPr>
          <a:xfrm>
            <a:off x="2401253" y="4757379"/>
            <a:ext cx="2133005" cy="2396456"/>
          </a:xfrm>
          <a:prstGeom prst="rect">
            <a:avLst/>
          </a:prstGeom>
          <a:noFill/>
          <a:ln/>
        </p:spPr>
        <p:txBody>
          <a:bodyPr wrap="square" rtlCol="0" anchor="t"/>
          <a:lstStyle/>
          <a:p>
            <a:pPr marL="0" indent="0" algn="l">
              <a:lnSpc>
                <a:spcPts val="2721"/>
              </a:lnSpc>
              <a:buNone/>
            </a:pPr>
            <a:r>
              <a:rPr lang="en-US" sz="2000" dirty="0">
                <a:solidFill>
                  <a:srgbClr val="DAD1E6"/>
                </a:solidFill>
                <a:latin typeface="Fira Sans" pitchFamily="34" charset="0"/>
                <a:ea typeface="Fira Sans" pitchFamily="34" charset="-122"/>
                <a:cs typeface="Fira Sans" pitchFamily="34" charset="-120"/>
              </a:rPr>
              <a:t>Seamlessly integrate student profiles and academic data into the Mentor AI system.</a:t>
            </a:r>
            <a:endParaRPr lang="en-US" sz="2000" dirty="0"/>
          </a:p>
        </p:txBody>
      </p:sp>
      <p:pic>
        <p:nvPicPr>
          <p:cNvPr id="10" name="Image 1" descr="preencoded.png"/>
          <p:cNvPicPr>
            <a:picLocks noChangeAspect="1"/>
          </p:cNvPicPr>
          <p:nvPr/>
        </p:nvPicPr>
        <p:blipFill>
          <a:blip r:embed="rId4"/>
          <a:stretch>
            <a:fillRect/>
          </a:stretch>
        </p:blipFill>
        <p:spPr>
          <a:xfrm>
            <a:off x="4750237" y="2289810"/>
            <a:ext cx="2564963" cy="863918"/>
          </a:xfrm>
          <a:prstGeom prst="rect">
            <a:avLst/>
          </a:prstGeom>
        </p:spPr>
      </p:pic>
      <p:sp>
        <p:nvSpPr>
          <p:cNvPr id="11" name="Text 7"/>
          <p:cNvSpPr/>
          <p:nvPr/>
        </p:nvSpPr>
        <p:spPr>
          <a:xfrm>
            <a:off x="4966216" y="3477697"/>
            <a:ext cx="2133005" cy="675084"/>
          </a:xfrm>
          <a:prstGeom prst="rect">
            <a:avLst/>
          </a:prstGeom>
          <a:noFill/>
          <a:ln/>
        </p:spPr>
        <p:txBody>
          <a:bodyPr wrap="square" rtlCol="0" anchor="t"/>
          <a:lstStyle/>
          <a:p>
            <a:pPr marL="0" indent="0" algn="l">
              <a:lnSpc>
                <a:spcPts val="2657"/>
              </a:lnSpc>
              <a:buNone/>
            </a:pPr>
            <a:r>
              <a:rPr lang="en-US" sz="2800" b="1" dirty="0">
                <a:solidFill>
                  <a:srgbClr val="FF726D"/>
                </a:solidFill>
                <a:latin typeface="Inconsolata" pitchFamily="34" charset="0"/>
                <a:ea typeface="Inconsolata" pitchFamily="34" charset="-122"/>
                <a:cs typeface="Inconsolata" pitchFamily="34" charset="-120"/>
              </a:rPr>
              <a:t>AI Based Analysis</a:t>
            </a:r>
            <a:endParaRPr lang="en-US" sz="2800" dirty="0"/>
          </a:p>
        </p:txBody>
      </p:sp>
      <p:sp>
        <p:nvSpPr>
          <p:cNvPr id="12" name="Text 8"/>
          <p:cNvSpPr/>
          <p:nvPr/>
        </p:nvSpPr>
        <p:spPr>
          <a:xfrm>
            <a:off x="4966216" y="4282321"/>
            <a:ext cx="2133005" cy="345519"/>
          </a:xfrm>
          <a:prstGeom prst="rect">
            <a:avLst/>
          </a:prstGeom>
          <a:noFill/>
          <a:ln/>
        </p:spPr>
        <p:txBody>
          <a:bodyPr wrap="none" rtlCol="0" anchor="t"/>
          <a:lstStyle/>
          <a:p>
            <a:pPr marL="0" indent="0" algn="l">
              <a:lnSpc>
                <a:spcPts val="2721"/>
              </a:lnSpc>
              <a:buNone/>
            </a:pPr>
            <a:endParaRPr lang="en-US" sz="1701" dirty="0"/>
          </a:p>
        </p:txBody>
      </p:sp>
      <p:sp>
        <p:nvSpPr>
          <p:cNvPr id="13" name="Text 9"/>
          <p:cNvSpPr/>
          <p:nvPr/>
        </p:nvSpPr>
        <p:spPr>
          <a:xfrm>
            <a:off x="4966216" y="4757379"/>
            <a:ext cx="2133005" cy="2531983"/>
          </a:xfrm>
          <a:prstGeom prst="rect">
            <a:avLst/>
          </a:prstGeom>
          <a:noFill/>
          <a:ln/>
        </p:spPr>
        <p:txBody>
          <a:bodyPr wrap="square" rtlCol="0" anchor="t"/>
          <a:lstStyle/>
          <a:p>
            <a:pPr marL="0" indent="0" algn="l">
              <a:lnSpc>
                <a:spcPts val="2721"/>
              </a:lnSpc>
              <a:buNone/>
            </a:pPr>
            <a:r>
              <a:rPr lang="en-US" sz="2000" dirty="0">
                <a:solidFill>
                  <a:srgbClr val="DAD1E6"/>
                </a:solidFill>
                <a:latin typeface="Fira Sans" pitchFamily="34" charset="0"/>
                <a:ea typeface="Fira Sans" pitchFamily="34" charset="-122"/>
                <a:cs typeface="Fira Sans" pitchFamily="34" charset="-120"/>
              </a:rPr>
              <a:t>Utilize advanced AI and machine learning algorithms to analyze student input and preferences.</a:t>
            </a:r>
            <a:endParaRPr lang="en-US" sz="2000" dirty="0"/>
          </a:p>
        </p:txBody>
      </p:sp>
      <p:pic>
        <p:nvPicPr>
          <p:cNvPr id="14" name="Image 2" descr="preencoded.png"/>
          <p:cNvPicPr>
            <a:picLocks noChangeAspect="1"/>
          </p:cNvPicPr>
          <p:nvPr/>
        </p:nvPicPr>
        <p:blipFill>
          <a:blip r:embed="rId5"/>
          <a:stretch>
            <a:fillRect/>
          </a:stretch>
        </p:blipFill>
        <p:spPr>
          <a:xfrm>
            <a:off x="7315200" y="2289810"/>
            <a:ext cx="2564963" cy="863918"/>
          </a:xfrm>
          <a:prstGeom prst="rect">
            <a:avLst/>
          </a:prstGeom>
        </p:spPr>
      </p:pic>
      <p:sp>
        <p:nvSpPr>
          <p:cNvPr id="15" name="Text 10"/>
          <p:cNvSpPr/>
          <p:nvPr/>
        </p:nvSpPr>
        <p:spPr>
          <a:xfrm>
            <a:off x="7531179" y="3477697"/>
            <a:ext cx="2462675" cy="675084"/>
          </a:xfrm>
          <a:prstGeom prst="rect">
            <a:avLst/>
          </a:prstGeom>
          <a:noFill/>
          <a:ln/>
        </p:spPr>
        <p:txBody>
          <a:bodyPr wrap="square" rtlCol="0" anchor="t"/>
          <a:lstStyle/>
          <a:p>
            <a:pPr marL="0" indent="0" algn="l">
              <a:lnSpc>
                <a:spcPts val="2657"/>
              </a:lnSpc>
              <a:buNone/>
            </a:pPr>
            <a:r>
              <a:rPr lang="en-US" sz="2600" b="1" dirty="0">
                <a:solidFill>
                  <a:srgbClr val="FF726D"/>
                </a:solidFill>
                <a:latin typeface="Inconsolata" pitchFamily="34" charset="0"/>
                <a:ea typeface="Inconsolata" pitchFamily="34" charset="-122"/>
                <a:cs typeface="Inconsolata" pitchFamily="34" charset="-120"/>
              </a:rPr>
              <a:t>Personalized</a:t>
            </a:r>
          </a:p>
          <a:p>
            <a:pPr marL="0" indent="0" algn="l">
              <a:lnSpc>
                <a:spcPts val="2657"/>
              </a:lnSpc>
              <a:buNone/>
            </a:pPr>
            <a:r>
              <a:rPr lang="en-US" sz="2600" b="1" dirty="0">
                <a:solidFill>
                  <a:srgbClr val="FF726D"/>
                </a:solidFill>
                <a:latin typeface="Inconsolata" pitchFamily="34" charset="0"/>
                <a:ea typeface="Inconsolata" pitchFamily="34" charset="-122"/>
                <a:cs typeface="Inconsolata" pitchFamily="34" charset="-120"/>
              </a:rPr>
              <a:t>Guidance</a:t>
            </a:r>
            <a:endParaRPr lang="en-US" sz="2600" dirty="0"/>
          </a:p>
        </p:txBody>
      </p:sp>
      <p:sp>
        <p:nvSpPr>
          <p:cNvPr id="16" name="Text 11"/>
          <p:cNvSpPr/>
          <p:nvPr/>
        </p:nvSpPr>
        <p:spPr>
          <a:xfrm>
            <a:off x="7531179" y="4282321"/>
            <a:ext cx="2133005" cy="345519"/>
          </a:xfrm>
          <a:prstGeom prst="rect">
            <a:avLst/>
          </a:prstGeom>
          <a:noFill/>
          <a:ln/>
        </p:spPr>
        <p:txBody>
          <a:bodyPr wrap="none" rtlCol="0" anchor="t"/>
          <a:lstStyle/>
          <a:p>
            <a:pPr marL="0" indent="0" algn="l">
              <a:lnSpc>
                <a:spcPts val="2721"/>
              </a:lnSpc>
              <a:buNone/>
            </a:pPr>
            <a:endParaRPr lang="en-US" sz="1701" dirty="0"/>
          </a:p>
        </p:txBody>
      </p:sp>
      <p:sp>
        <p:nvSpPr>
          <p:cNvPr id="17" name="Text 12"/>
          <p:cNvSpPr/>
          <p:nvPr/>
        </p:nvSpPr>
        <p:spPr>
          <a:xfrm>
            <a:off x="7531179" y="4757379"/>
            <a:ext cx="2348984" cy="2396455"/>
          </a:xfrm>
          <a:prstGeom prst="rect">
            <a:avLst/>
          </a:prstGeom>
          <a:noFill/>
          <a:ln/>
        </p:spPr>
        <p:txBody>
          <a:bodyPr wrap="square" rtlCol="0" anchor="t"/>
          <a:lstStyle/>
          <a:p>
            <a:pPr marL="0" indent="0" algn="l">
              <a:lnSpc>
                <a:spcPts val="2721"/>
              </a:lnSpc>
              <a:buNone/>
            </a:pPr>
            <a:r>
              <a:rPr lang="en-US" sz="2000" dirty="0">
                <a:solidFill>
                  <a:srgbClr val="DAD1E6"/>
                </a:solidFill>
                <a:latin typeface="Fira Sans" pitchFamily="34" charset="0"/>
                <a:ea typeface="Fira Sans" pitchFamily="34" charset="-122"/>
                <a:cs typeface="Fira Sans" pitchFamily="34" charset="-120"/>
              </a:rPr>
              <a:t>Generate tailored advice, recommendations, and resources based on individual student needs.</a:t>
            </a:r>
            <a:endParaRPr lang="en-US" sz="2000" dirty="0"/>
          </a:p>
        </p:txBody>
      </p:sp>
      <p:pic>
        <p:nvPicPr>
          <p:cNvPr id="18" name="Image 3" descr="preencoded.png"/>
          <p:cNvPicPr>
            <a:picLocks noChangeAspect="1"/>
          </p:cNvPicPr>
          <p:nvPr/>
        </p:nvPicPr>
        <p:blipFill>
          <a:blip r:embed="rId6"/>
          <a:stretch>
            <a:fillRect/>
          </a:stretch>
        </p:blipFill>
        <p:spPr>
          <a:xfrm>
            <a:off x="9880163" y="2289810"/>
            <a:ext cx="2564963" cy="863918"/>
          </a:xfrm>
          <a:prstGeom prst="rect">
            <a:avLst/>
          </a:prstGeom>
        </p:spPr>
      </p:pic>
      <p:sp>
        <p:nvSpPr>
          <p:cNvPr id="19" name="Text 13"/>
          <p:cNvSpPr/>
          <p:nvPr/>
        </p:nvSpPr>
        <p:spPr>
          <a:xfrm>
            <a:off x="10096143" y="3477697"/>
            <a:ext cx="2133005" cy="675084"/>
          </a:xfrm>
          <a:prstGeom prst="rect">
            <a:avLst/>
          </a:prstGeom>
          <a:noFill/>
          <a:ln/>
        </p:spPr>
        <p:txBody>
          <a:bodyPr wrap="square" rtlCol="0" anchor="t"/>
          <a:lstStyle/>
          <a:p>
            <a:pPr marL="0" indent="0" algn="l">
              <a:lnSpc>
                <a:spcPts val="2657"/>
              </a:lnSpc>
              <a:buNone/>
            </a:pPr>
            <a:r>
              <a:rPr lang="en-US" sz="2800" b="1" dirty="0">
                <a:solidFill>
                  <a:srgbClr val="FF726D"/>
                </a:solidFill>
                <a:latin typeface="Inconsolata" pitchFamily="34" charset="0"/>
                <a:ea typeface="Inconsolata" pitchFamily="34" charset="-122"/>
                <a:cs typeface="Inconsolata" pitchFamily="34" charset="-120"/>
              </a:rPr>
              <a:t>Real-time Interaction</a:t>
            </a:r>
            <a:endParaRPr lang="en-US" sz="2800" dirty="0"/>
          </a:p>
        </p:txBody>
      </p:sp>
      <p:sp>
        <p:nvSpPr>
          <p:cNvPr id="20" name="Text 14"/>
          <p:cNvSpPr/>
          <p:nvPr/>
        </p:nvSpPr>
        <p:spPr>
          <a:xfrm>
            <a:off x="10096143" y="4282321"/>
            <a:ext cx="2133005" cy="345519"/>
          </a:xfrm>
          <a:prstGeom prst="rect">
            <a:avLst/>
          </a:prstGeom>
          <a:noFill/>
          <a:ln/>
        </p:spPr>
        <p:txBody>
          <a:bodyPr wrap="none" rtlCol="0" anchor="t"/>
          <a:lstStyle/>
          <a:p>
            <a:pPr marL="0" indent="0" algn="l">
              <a:lnSpc>
                <a:spcPts val="2721"/>
              </a:lnSpc>
              <a:buNone/>
            </a:pPr>
            <a:endParaRPr lang="en-US" sz="1701" dirty="0"/>
          </a:p>
        </p:txBody>
      </p:sp>
      <p:sp>
        <p:nvSpPr>
          <p:cNvPr id="21" name="Text 15"/>
          <p:cNvSpPr/>
          <p:nvPr/>
        </p:nvSpPr>
        <p:spPr>
          <a:xfrm>
            <a:off x="10096143" y="4757379"/>
            <a:ext cx="2133005" cy="2396455"/>
          </a:xfrm>
          <a:prstGeom prst="rect">
            <a:avLst/>
          </a:prstGeom>
          <a:noFill/>
          <a:ln/>
        </p:spPr>
        <p:txBody>
          <a:bodyPr wrap="square" rtlCol="0" anchor="t"/>
          <a:lstStyle/>
          <a:p>
            <a:pPr marL="0" indent="0" algn="l">
              <a:lnSpc>
                <a:spcPts val="2721"/>
              </a:lnSpc>
              <a:buNone/>
            </a:pPr>
            <a:r>
              <a:rPr lang="en-US" sz="2000" dirty="0">
                <a:solidFill>
                  <a:srgbClr val="DAD1E6"/>
                </a:solidFill>
                <a:latin typeface="Fira Sans" pitchFamily="34" charset="0"/>
                <a:ea typeface="Fira Sans" pitchFamily="34" charset="-122"/>
                <a:cs typeface="Fira Sans" pitchFamily="34" charset="-120"/>
              </a:rPr>
              <a:t>Engage students in real-time conversations, providing immediate support and guidance.</a:t>
            </a:r>
            <a:endParaRPr lang="en-US" sz="2000" dirty="0"/>
          </a:p>
        </p:txBody>
      </p:sp>
      <p:sp>
        <p:nvSpPr>
          <p:cNvPr id="22" name="Text 16"/>
          <p:cNvSpPr/>
          <p:nvPr/>
        </p:nvSpPr>
        <p:spPr>
          <a:xfrm>
            <a:off x="2185273" y="7289363"/>
            <a:ext cx="10259854" cy="345519"/>
          </a:xfrm>
          <a:prstGeom prst="rect">
            <a:avLst/>
          </a:prstGeom>
          <a:noFill/>
          <a:ln/>
        </p:spPr>
        <p:txBody>
          <a:bodyPr wrap="none" rtlCol="0" anchor="t"/>
          <a:lstStyle/>
          <a:p>
            <a:pPr marL="0" indent="0">
              <a:lnSpc>
                <a:spcPts val="2721"/>
              </a:lnSpc>
              <a:buNone/>
            </a:pPr>
            <a:endParaRPr lang="en-US" sz="170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3760"/>
            <a:ext cx="14630400" cy="8229600"/>
          </a:xfrm>
          <a:prstGeom prst="rect">
            <a:avLst/>
          </a:prstGeom>
          <a:solidFill>
            <a:srgbClr val="110C17"/>
          </a:solidFill>
          <a:ln/>
        </p:spPr>
      </p:sp>
      <p:sp>
        <p:nvSpPr>
          <p:cNvPr id="3" name="Shape 1"/>
          <p:cNvSpPr/>
          <p:nvPr/>
        </p:nvSpPr>
        <p:spPr>
          <a:xfrm>
            <a:off x="0" y="-3760"/>
            <a:ext cx="14630400" cy="8302943"/>
          </a:xfrm>
          <a:prstGeom prst="rect">
            <a:avLst/>
          </a:prstGeom>
          <a:solidFill>
            <a:srgbClr val="241631"/>
          </a:solidFill>
          <a:ln/>
        </p:spPr>
        <p:txBody>
          <a:bodyPr/>
          <a:lstStyle/>
          <a:p>
            <a:endParaRPr lang="en-US" dirty="0"/>
          </a:p>
        </p:txBody>
      </p:sp>
      <p:sp>
        <p:nvSpPr>
          <p:cNvPr id="4" name="Text 2"/>
          <p:cNvSpPr/>
          <p:nvPr/>
        </p:nvSpPr>
        <p:spPr>
          <a:xfrm>
            <a:off x="1308273" y="470705"/>
            <a:ext cx="5608893" cy="486013"/>
          </a:xfrm>
          <a:prstGeom prst="rect">
            <a:avLst/>
          </a:prstGeom>
          <a:noFill/>
          <a:ln/>
        </p:spPr>
        <p:txBody>
          <a:bodyPr wrap="none" rtlCol="0" anchor="t"/>
          <a:lstStyle/>
          <a:p>
            <a:pPr marL="0" indent="0">
              <a:lnSpc>
                <a:spcPts val="3827"/>
              </a:lnSpc>
              <a:buNone/>
            </a:pPr>
            <a:r>
              <a:rPr lang="en-US" sz="5400" b="1" dirty="0">
                <a:solidFill>
                  <a:srgbClr val="FF726D"/>
                </a:solidFill>
                <a:latin typeface="Inconsolata" pitchFamily="34" charset="0"/>
                <a:ea typeface="Inconsolata" pitchFamily="34" charset="-122"/>
                <a:cs typeface="Inconsolata" pitchFamily="34" charset="-120"/>
              </a:rPr>
              <a:t>How to Implement</a:t>
            </a:r>
            <a:endParaRPr lang="en-US" sz="5400" dirty="0"/>
          </a:p>
        </p:txBody>
      </p:sp>
      <p:sp>
        <p:nvSpPr>
          <p:cNvPr id="5" name="Shape 3"/>
          <p:cNvSpPr/>
          <p:nvPr/>
        </p:nvSpPr>
        <p:spPr>
          <a:xfrm>
            <a:off x="1531873" y="1267709"/>
            <a:ext cx="19407" cy="6650593"/>
          </a:xfrm>
          <a:prstGeom prst="rect">
            <a:avLst/>
          </a:prstGeom>
          <a:solidFill>
            <a:srgbClr val="FF6680"/>
          </a:solidFill>
          <a:ln/>
        </p:spPr>
      </p:sp>
      <p:sp>
        <p:nvSpPr>
          <p:cNvPr id="6" name="Shape 4"/>
          <p:cNvSpPr/>
          <p:nvPr/>
        </p:nvSpPr>
        <p:spPr>
          <a:xfrm>
            <a:off x="1716480" y="1554352"/>
            <a:ext cx="544354" cy="19407"/>
          </a:xfrm>
          <a:prstGeom prst="rect">
            <a:avLst/>
          </a:prstGeom>
          <a:solidFill>
            <a:srgbClr val="FF6680"/>
          </a:solidFill>
          <a:ln/>
        </p:spPr>
      </p:sp>
      <p:sp>
        <p:nvSpPr>
          <p:cNvPr id="7" name="Shape 5"/>
          <p:cNvSpPr/>
          <p:nvPr/>
        </p:nvSpPr>
        <p:spPr>
          <a:xfrm>
            <a:off x="1366555" y="1389153"/>
            <a:ext cx="349925" cy="349925"/>
          </a:xfrm>
          <a:prstGeom prst="roundRect">
            <a:avLst>
              <a:gd name="adj" fmla="val 13335"/>
            </a:avLst>
          </a:prstGeom>
          <a:solidFill>
            <a:srgbClr val="382748"/>
          </a:solidFill>
          <a:ln/>
        </p:spPr>
      </p:sp>
      <p:sp>
        <p:nvSpPr>
          <p:cNvPr id="8" name="Text 6"/>
          <p:cNvSpPr/>
          <p:nvPr/>
        </p:nvSpPr>
        <p:spPr>
          <a:xfrm>
            <a:off x="1483117" y="1418204"/>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1</a:t>
            </a:r>
            <a:endParaRPr lang="en-US" sz="1837" dirty="0"/>
          </a:p>
        </p:txBody>
      </p:sp>
      <p:sp>
        <p:nvSpPr>
          <p:cNvPr id="9" name="Text 7"/>
          <p:cNvSpPr/>
          <p:nvPr/>
        </p:nvSpPr>
        <p:spPr>
          <a:xfrm>
            <a:off x="2396981" y="1423205"/>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Data Collection</a:t>
            </a:r>
            <a:endParaRPr lang="en-US" sz="2800" dirty="0"/>
          </a:p>
        </p:txBody>
      </p:sp>
      <p:sp>
        <p:nvSpPr>
          <p:cNvPr id="10" name="Text 8"/>
          <p:cNvSpPr/>
          <p:nvPr/>
        </p:nvSpPr>
        <p:spPr>
          <a:xfrm>
            <a:off x="2396980" y="1759436"/>
            <a:ext cx="8879143" cy="341947"/>
          </a:xfrm>
          <a:prstGeom prst="rect">
            <a:avLst/>
          </a:prstGeom>
          <a:noFill/>
          <a:ln/>
        </p:spPr>
        <p:txBody>
          <a:bodyPr wrap="non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Gather student profiles, academic records, and other relevant data sources</a:t>
            </a:r>
            <a:endParaRPr lang="en-US" sz="2000" dirty="0"/>
          </a:p>
        </p:txBody>
      </p:sp>
      <p:sp>
        <p:nvSpPr>
          <p:cNvPr id="11" name="Shape 9"/>
          <p:cNvSpPr/>
          <p:nvPr/>
        </p:nvSpPr>
        <p:spPr>
          <a:xfrm>
            <a:off x="1716480" y="2605793"/>
            <a:ext cx="544354" cy="19407"/>
          </a:xfrm>
          <a:prstGeom prst="rect">
            <a:avLst/>
          </a:prstGeom>
          <a:solidFill>
            <a:srgbClr val="FF6680"/>
          </a:solidFill>
          <a:ln/>
        </p:spPr>
      </p:sp>
      <p:sp>
        <p:nvSpPr>
          <p:cNvPr id="12" name="Shape 10"/>
          <p:cNvSpPr/>
          <p:nvPr/>
        </p:nvSpPr>
        <p:spPr>
          <a:xfrm>
            <a:off x="1366555" y="2440594"/>
            <a:ext cx="349925" cy="349925"/>
          </a:xfrm>
          <a:prstGeom prst="roundRect">
            <a:avLst>
              <a:gd name="adj" fmla="val 13335"/>
            </a:avLst>
          </a:prstGeom>
          <a:solidFill>
            <a:srgbClr val="382748"/>
          </a:solidFill>
          <a:ln/>
        </p:spPr>
      </p:sp>
      <p:sp>
        <p:nvSpPr>
          <p:cNvPr id="13" name="Text 11"/>
          <p:cNvSpPr/>
          <p:nvPr/>
        </p:nvSpPr>
        <p:spPr>
          <a:xfrm>
            <a:off x="1483117" y="2469645"/>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2</a:t>
            </a:r>
            <a:endParaRPr lang="en-US" sz="1837" dirty="0"/>
          </a:p>
        </p:txBody>
      </p:sp>
      <p:sp>
        <p:nvSpPr>
          <p:cNvPr id="14" name="Text 12"/>
          <p:cNvSpPr/>
          <p:nvPr/>
        </p:nvSpPr>
        <p:spPr>
          <a:xfrm>
            <a:off x="2396981" y="2474645"/>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Model Development</a:t>
            </a:r>
            <a:endParaRPr lang="en-US" sz="2800" dirty="0"/>
          </a:p>
        </p:txBody>
      </p:sp>
      <p:sp>
        <p:nvSpPr>
          <p:cNvPr id="15" name="Text 13"/>
          <p:cNvSpPr/>
          <p:nvPr/>
        </p:nvSpPr>
        <p:spPr>
          <a:xfrm>
            <a:off x="2396981" y="2810878"/>
            <a:ext cx="10849683" cy="497443"/>
          </a:xfrm>
          <a:prstGeom prst="rect">
            <a:avLst/>
          </a:prstGeom>
          <a:noFill/>
          <a:ln/>
        </p:spPr>
        <p:txBody>
          <a:bodyPr wrap="squar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Develop AI and machine learning models for natural language processing and personalized recommendation generation</a:t>
            </a:r>
            <a:endParaRPr lang="en-US" sz="2000" dirty="0"/>
          </a:p>
        </p:txBody>
      </p:sp>
      <p:sp>
        <p:nvSpPr>
          <p:cNvPr id="16" name="Shape 14"/>
          <p:cNvSpPr/>
          <p:nvPr/>
        </p:nvSpPr>
        <p:spPr>
          <a:xfrm>
            <a:off x="1716480" y="3905955"/>
            <a:ext cx="544354" cy="19407"/>
          </a:xfrm>
          <a:prstGeom prst="rect">
            <a:avLst/>
          </a:prstGeom>
          <a:solidFill>
            <a:srgbClr val="FF6680"/>
          </a:solidFill>
          <a:ln/>
        </p:spPr>
      </p:sp>
      <p:sp>
        <p:nvSpPr>
          <p:cNvPr id="17" name="Shape 15"/>
          <p:cNvSpPr/>
          <p:nvPr/>
        </p:nvSpPr>
        <p:spPr>
          <a:xfrm>
            <a:off x="1366555" y="3740756"/>
            <a:ext cx="349925" cy="349925"/>
          </a:xfrm>
          <a:prstGeom prst="roundRect">
            <a:avLst>
              <a:gd name="adj" fmla="val 13335"/>
            </a:avLst>
          </a:prstGeom>
          <a:solidFill>
            <a:srgbClr val="382748"/>
          </a:solidFill>
          <a:ln/>
        </p:spPr>
      </p:sp>
      <p:sp>
        <p:nvSpPr>
          <p:cNvPr id="18" name="Text 16"/>
          <p:cNvSpPr/>
          <p:nvPr/>
        </p:nvSpPr>
        <p:spPr>
          <a:xfrm>
            <a:off x="1483117" y="3769807"/>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3</a:t>
            </a:r>
            <a:endParaRPr lang="en-US" sz="1837" dirty="0"/>
          </a:p>
        </p:txBody>
      </p:sp>
      <p:sp>
        <p:nvSpPr>
          <p:cNvPr id="19" name="Text 17"/>
          <p:cNvSpPr/>
          <p:nvPr/>
        </p:nvSpPr>
        <p:spPr>
          <a:xfrm>
            <a:off x="2396981" y="3774808"/>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UI Design</a:t>
            </a:r>
            <a:endParaRPr lang="en-US" sz="2800" dirty="0"/>
          </a:p>
        </p:txBody>
      </p:sp>
      <p:sp>
        <p:nvSpPr>
          <p:cNvPr id="20" name="Text 18"/>
          <p:cNvSpPr/>
          <p:nvPr/>
        </p:nvSpPr>
        <p:spPr>
          <a:xfrm>
            <a:off x="2396981" y="4111040"/>
            <a:ext cx="6299359" cy="248722"/>
          </a:xfrm>
          <a:prstGeom prst="rect">
            <a:avLst/>
          </a:prstGeom>
          <a:noFill/>
          <a:ln/>
        </p:spPr>
        <p:txBody>
          <a:bodyPr wrap="non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Create an intuitive user interface for seamless interaction with Mentor AI</a:t>
            </a:r>
            <a:endParaRPr lang="en-US" sz="2000" dirty="0"/>
          </a:p>
        </p:txBody>
      </p:sp>
      <p:sp>
        <p:nvSpPr>
          <p:cNvPr id="21" name="Shape 19"/>
          <p:cNvSpPr/>
          <p:nvPr/>
        </p:nvSpPr>
        <p:spPr>
          <a:xfrm>
            <a:off x="1716480" y="4957396"/>
            <a:ext cx="544354" cy="19407"/>
          </a:xfrm>
          <a:prstGeom prst="rect">
            <a:avLst/>
          </a:prstGeom>
          <a:solidFill>
            <a:srgbClr val="FF6680"/>
          </a:solidFill>
          <a:ln/>
        </p:spPr>
      </p:sp>
      <p:sp>
        <p:nvSpPr>
          <p:cNvPr id="22" name="Shape 20"/>
          <p:cNvSpPr/>
          <p:nvPr/>
        </p:nvSpPr>
        <p:spPr>
          <a:xfrm>
            <a:off x="1366555" y="4792197"/>
            <a:ext cx="349925" cy="349925"/>
          </a:xfrm>
          <a:prstGeom prst="roundRect">
            <a:avLst>
              <a:gd name="adj" fmla="val 13335"/>
            </a:avLst>
          </a:prstGeom>
          <a:solidFill>
            <a:srgbClr val="382748"/>
          </a:solidFill>
          <a:ln/>
        </p:spPr>
      </p:sp>
      <p:sp>
        <p:nvSpPr>
          <p:cNvPr id="23" name="Text 21"/>
          <p:cNvSpPr/>
          <p:nvPr/>
        </p:nvSpPr>
        <p:spPr>
          <a:xfrm>
            <a:off x="1483117" y="4821248"/>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4</a:t>
            </a:r>
            <a:endParaRPr lang="en-US" sz="1837" dirty="0"/>
          </a:p>
        </p:txBody>
      </p:sp>
      <p:sp>
        <p:nvSpPr>
          <p:cNvPr id="24" name="Text 22"/>
          <p:cNvSpPr/>
          <p:nvPr/>
        </p:nvSpPr>
        <p:spPr>
          <a:xfrm>
            <a:off x="2396981" y="4826249"/>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Integration</a:t>
            </a:r>
            <a:endParaRPr lang="en-US" sz="2800" dirty="0"/>
          </a:p>
        </p:txBody>
      </p:sp>
      <p:sp>
        <p:nvSpPr>
          <p:cNvPr id="25" name="Text 23"/>
          <p:cNvSpPr/>
          <p:nvPr/>
        </p:nvSpPr>
        <p:spPr>
          <a:xfrm>
            <a:off x="2396981" y="5162480"/>
            <a:ext cx="9812950" cy="541615"/>
          </a:xfrm>
          <a:prstGeom prst="rect">
            <a:avLst/>
          </a:prstGeom>
          <a:noFill/>
          <a:ln/>
        </p:spPr>
        <p:txBody>
          <a:bodyPr wrap="non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Integrate AI models with the UI and backend systems for a cohesive user experience</a:t>
            </a:r>
          </a:p>
          <a:p>
            <a:pPr marL="0" indent="0" algn="l">
              <a:lnSpc>
                <a:spcPts val="1960"/>
              </a:lnSpc>
              <a:buNone/>
            </a:pPr>
            <a:endParaRPr lang="en-US" sz="2000" dirty="0">
              <a:solidFill>
                <a:srgbClr val="DAD1E6"/>
              </a:solidFill>
              <a:latin typeface="Fira Sans" pitchFamily="34" charset="0"/>
            </a:endParaRPr>
          </a:p>
          <a:p>
            <a:pPr marL="0" indent="0" algn="l">
              <a:lnSpc>
                <a:spcPts val="1960"/>
              </a:lnSpc>
              <a:buNone/>
            </a:pPr>
            <a:endParaRPr lang="en-US" sz="2000" dirty="0"/>
          </a:p>
        </p:txBody>
      </p:sp>
      <p:sp>
        <p:nvSpPr>
          <p:cNvPr id="26" name="Shape 24"/>
          <p:cNvSpPr/>
          <p:nvPr/>
        </p:nvSpPr>
        <p:spPr>
          <a:xfrm>
            <a:off x="1716480" y="6008837"/>
            <a:ext cx="544354" cy="19407"/>
          </a:xfrm>
          <a:prstGeom prst="rect">
            <a:avLst/>
          </a:prstGeom>
          <a:solidFill>
            <a:srgbClr val="FF6680"/>
          </a:solidFill>
          <a:ln/>
        </p:spPr>
      </p:sp>
      <p:sp>
        <p:nvSpPr>
          <p:cNvPr id="27" name="Shape 25"/>
          <p:cNvSpPr/>
          <p:nvPr/>
        </p:nvSpPr>
        <p:spPr>
          <a:xfrm>
            <a:off x="1366555" y="5843638"/>
            <a:ext cx="349925" cy="349925"/>
          </a:xfrm>
          <a:prstGeom prst="roundRect">
            <a:avLst>
              <a:gd name="adj" fmla="val 13335"/>
            </a:avLst>
          </a:prstGeom>
          <a:solidFill>
            <a:srgbClr val="382748"/>
          </a:solidFill>
          <a:ln/>
        </p:spPr>
      </p:sp>
      <p:sp>
        <p:nvSpPr>
          <p:cNvPr id="28" name="Text 26"/>
          <p:cNvSpPr/>
          <p:nvPr/>
        </p:nvSpPr>
        <p:spPr>
          <a:xfrm>
            <a:off x="1483117" y="5872689"/>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5</a:t>
            </a:r>
            <a:endParaRPr lang="en-US" sz="1837" dirty="0"/>
          </a:p>
        </p:txBody>
      </p:sp>
      <p:sp>
        <p:nvSpPr>
          <p:cNvPr id="29" name="Text 27"/>
          <p:cNvSpPr/>
          <p:nvPr/>
        </p:nvSpPr>
        <p:spPr>
          <a:xfrm>
            <a:off x="2396981" y="5877690"/>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Testing</a:t>
            </a:r>
            <a:endParaRPr lang="en-US" sz="2800" dirty="0"/>
          </a:p>
        </p:txBody>
      </p:sp>
      <p:sp>
        <p:nvSpPr>
          <p:cNvPr id="30" name="Text 28"/>
          <p:cNvSpPr/>
          <p:nvPr/>
        </p:nvSpPr>
        <p:spPr>
          <a:xfrm>
            <a:off x="2396981" y="6213922"/>
            <a:ext cx="9632178" cy="460772"/>
          </a:xfrm>
          <a:prstGeom prst="rect">
            <a:avLst/>
          </a:prstGeom>
          <a:noFill/>
          <a:ln/>
        </p:spPr>
        <p:txBody>
          <a:bodyPr wrap="non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Conduct comprehensive testing to ensure functionality, performance, and security</a:t>
            </a:r>
            <a:endParaRPr lang="en-US" sz="2000" dirty="0"/>
          </a:p>
        </p:txBody>
      </p:sp>
      <p:sp>
        <p:nvSpPr>
          <p:cNvPr id="31" name="Shape 29"/>
          <p:cNvSpPr/>
          <p:nvPr/>
        </p:nvSpPr>
        <p:spPr>
          <a:xfrm>
            <a:off x="1716480" y="7060278"/>
            <a:ext cx="544354" cy="19407"/>
          </a:xfrm>
          <a:prstGeom prst="rect">
            <a:avLst/>
          </a:prstGeom>
          <a:solidFill>
            <a:srgbClr val="FF6680"/>
          </a:solidFill>
          <a:ln/>
        </p:spPr>
      </p:sp>
      <p:sp>
        <p:nvSpPr>
          <p:cNvPr id="32" name="Shape 30"/>
          <p:cNvSpPr/>
          <p:nvPr/>
        </p:nvSpPr>
        <p:spPr>
          <a:xfrm>
            <a:off x="1366555" y="6895079"/>
            <a:ext cx="349925" cy="349925"/>
          </a:xfrm>
          <a:prstGeom prst="roundRect">
            <a:avLst>
              <a:gd name="adj" fmla="val 13335"/>
            </a:avLst>
          </a:prstGeom>
          <a:solidFill>
            <a:srgbClr val="382748"/>
          </a:solidFill>
          <a:ln/>
        </p:spPr>
      </p:sp>
      <p:sp>
        <p:nvSpPr>
          <p:cNvPr id="33" name="Text 31"/>
          <p:cNvSpPr/>
          <p:nvPr/>
        </p:nvSpPr>
        <p:spPr>
          <a:xfrm>
            <a:off x="1483117" y="6924130"/>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6</a:t>
            </a:r>
            <a:endParaRPr lang="en-US" sz="1837" dirty="0"/>
          </a:p>
        </p:txBody>
      </p:sp>
      <p:sp>
        <p:nvSpPr>
          <p:cNvPr id="34" name="Text 32"/>
          <p:cNvSpPr/>
          <p:nvPr/>
        </p:nvSpPr>
        <p:spPr>
          <a:xfrm>
            <a:off x="2396981" y="6929131"/>
            <a:ext cx="1944172" cy="243007"/>
          </a:xfrm>
          <a:prstGeom prst="rect">
            <a:avLst/>
          </a:prstGeom>
          <a:noFill/>
          <a:ln/>
        </p:spPr>
        <p:txBody>
          <a:bodyPr wrap="none" rtlCol="0" anchor="t"/>
          <a:lstStyle/>
          <a:p>
            <a:pPr marL="0" indent="0" algn="l">
              <a:lnSpc>
                <a:spcPts val="1914"/>
              </a:lnSpc>
              <a:buNone/>
            </a:pPr>
            <a:r>
              <a:rPr lang="en-US" sz="2800" b="1" dirty="0">
                <a:solidFill>
                  <a:srgbClr val="FF726D"/>
                </a:solidFill>
                <a:latin typeface="Inconsolata" pitchFamily="34" charset="0"/>
                <a:ea typeface="Inconsolata" pitchFamily="34" charset="-122"/>
                <a:cs typeface="Inconsolata" pitchFamily="34" charset="-120"/>
              </a:rPr>
              <a:t>Deployment</a:t>
            </a:r>
            <a:endParaRPr lang="en-US" sz="2800" dirty="0"/>
          </a:p>
        </p:txBody>
      </p:sp>
      <p:sp>
        <p:nvSpPr>
          <p:cNvPr id="35" name="Text 33"/>
          <p:cNvSpPr/>
          <p:nvPr/>
        </p:nvSpPr>
        <p:spPr>
          <a:xfrm>
            <a:off x="2396981" y="7265363"/>
            <a:ext cx="11041428" cy="497443"/>
          </a:xfrm>
          <a:prstGeom prst="rect">
            <a:avLst/>
          </a:prstGeom>
          <a:noFill/>
          <a:ln/>
        </p:spPr>
        <p:txBody>
          <a:bodyPr wrap="square" rtlCol="0" anchor="t"/>
          <a:lstStyle/>
          <a:p>
            <a:pPr marL="0" indent="0" algn="l">
              <a:lnSpc>
                <a:spcPts val="1960"/>
              </a:lnSpc>
              <a:buNone/>
            </a:pPr>
            <a:r>
              <a:rPr lang="en-US" sz="2000" dirty="0">
                <a:solidFill>
                  <a:srgbClr val="DAD1E6"/>
                </a:solidFill>
                <a:latin typeface="Fira Sans" pitchFamily="34" charset="0"/>
                <a:ea typeface="Fira Sans" pitchFamily="34" charset="-122"/>
                <a:cs typeface="Fira Sans" pitchFamily="34" charset="-120"/>
              </a:rPr>
              <a:t>Roll out Mentor AI to production environments and monitor performance post-deployment</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4194474" y="387160"/>
            <a:ext cx="6241452" cy="694373"/>
          </a:xfrm>
          <a:prstGeom prst="rect">
            <a:avLst/>
          </a:prstGeom>
          <a:noFill/>
          <a:ln/>
        </p:spPr>
        <p:txBody>
          <a:bodyPr wrap="none" rtlCol="0" anchor="t"/>
          <a:lstStyle/>
          <a:p>
            <a:pPr marL="0" indent="0">
              <a:lnSpc>
                <a:spcPts val="5468"/>
              </a:lnSpc>
              <a:buNone/>
            </a:pPr>
            <a:r>
              <a:rPr lang="en-US" sz="6000" b="1" dirty="0">
                <a:solidFill>
                  <a:srgbClr val="FF726D"/>
                </a:solidFill>
                <a:latin typeface="Inconsolata" pitchFamily="34" charset="0"/>
                <a:ea typeface="Inconsolata" pitchFamily="34" charset="-122"/>
                <a:cs typeface="Inconsolata" pitchFamily="34" charset="-120"/>
              </a:rPr>
              <a:t>WORKFLOW DIAGRAM</a:t>
            </a:r>
            <a:endParaRPr lang="en-US" sz="6000" dirty="0"/>
          </a:p>
        </p:txBody>
      </p:sp>
      <p:sp>
        <p:nvSpPr>
          <p:cNvPr id="5" name="Text 3"/>
          <p:cNvSpPr/>
          <p:nvPr/>
        </p:nvSpPr>
        <p:spPr>
          <a:xfrm>
            <a:off x="2037993" y="4450913"/>
            <a:ext cx="10554414" cy="355402"/>
          </a:xfrm>
          <a:prstGeom prst="rect">
            <a:avLst/>
          </a:prstGeom>
          <a:noFill/>
          <a:ln/>
        </p:spPr>
        <p:txBody>
          <a:bodyPr wrap="non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195401A9-BE21-063E-6BF4-ACFD053DECF6}"/>
              </a:ext>
            </a:extLst>
          </p:cNvPr>
          <p:cNvPicPr>
            <a:picLocks noChangeAspect="1"/>
          </p:cNvPicPr>
          <p:nvPr/>
        </p:nvPicPr>
        <p:blipFill>
          <a:blip r:embed="rId3"/>
          <a:stretch>
            <a:fillRect/>
          </a:stretch>
        </p:blipFill>
        <p:spPr>
          <a:xfrm>
            <a:off x="0" y="1468692"/>
            <a:ext cx="14630400" cy="64276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45634" y="559237"/>
            <a:ext cx="5084207" cy="635437"/>
          </a:xfrm>
          <a:prstGeom prst="rect">
            <a:avLst/>
          </a:prstGeom>
          <a:noFill/>
          <a:ln/>
        </p:spPr>
        <p:txBody>
          <a:bodyPr wrap="none" rtlCol="0" anchor="t"/>
          <a:lstStyle/>
          <a:p>
            <a:pPr marL="0" indent="0">
              <a:lnSpc>
                <a:spcPts val="5004"/>
              </a:lnSpc>
              <a:buNone/>
            </a:pPr>
            <a:r>
              <a:rPr lang="en-US" sz="6000" b="1" dirty="0">
                <a:solidFill>
                  <a:srgbClr val="FF726D"/>
                </a:solidFill>
                <a:latin typeface="Inconsolata" pitchFamily="34" charset="0"/>
                <a:ea typeface="Inconsolata" pitchFamily="34" charset="-122"/>
                <a:cs typeface="Inconsolata" pitchFamily="34" charset="-120"/>
              </a:rPr>
              <a:t>Requirements</a:t>
            </a:r>
            <a:endParaRPr lang="en-US" sz="6000" dirty="0"/>
          </a:p>
        </p:txBody>
      </p:sp>
      <p:pic>
        <p:nvPicPr>
          <p:cNvPr id="5" name="Image 0" descr="preencoded.png"/>
          <p:cNvPicPr>
            <a:picLocks noChangeAspect="1"/>
          </p:cNvPicPr>
          <p:nvPr/>
        </p:nvPicPr>
        <p:blipFill>
          <a:blip r:embed="rId3"/>
          <a:stretch>
            <a:fillRect/>
          </a:stretch>
        </p:blipFill>
        <p:spPr>
          <a:xfrm>
            <a:off x="893423" y="1600474"/>
            <a:ext cx="508397" cy="508397"/>
          </a:xfrm>
          <a:prstGeom prst="rect">
            <a:avLst/>
          </a:prstGeom>
        </p:spPr>
      </p:pic>
      <p:sp>
        <p:nvSpPr>
          <p:cNvPr id="6" name="Text 3"/>
          <p:cNvSpPr/>
          <p:nvPr/>
        </p:nvSpPr>
        <p:spPr>
          <a:xfrm>
            <a:off x="807362" y="2117779"/>
            <a:ext cx="2186107" cy="635318"/>
          </a:xfrm>
          <a:prstGeom prst="rect">
            <a:avLst/>
          </a:prstGeom>
          <a:noFill/>
          <a:ln/>
        </p:spPr>
        <p:txBody>
          <a:bodyPr wrap="squar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Programming Languages</a:t>
            </a:r>
            <a:endParaRPr lang="en-US" sz="2002" dirty="0"/>
          </a:p>
        </p:txBody>
      </p:sp>
      <p:sp>
        <p:nvSpPr>
          <p:cNvPr id="7" name="Text 4"/>
          <p:cNvSpPr/>
          <p:nvPr/>
        </p:nvSpPr>
        <p:spPr>
          <a:xfrm>
            <a:off x="813197" y="2823788"/>
            <a:ext cx="2500158" cy="650558"/>
          </a:xfrm>
          <a:prstGeom prst="rect">
            <a:avLst/>
          </a:prstGeom>
          <a:noFill/>
          <a:ln/>
        </p:spPr>
        <p:txBody>
          <a:bodyPr wrap="squar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Python (for AI/ML and backend)</a:t>
            </a:r>
            <a:endParaRPr lang="en-US" sz="1601" dirty="0"/>
          </a:p>
        </p:txBody>
      </p:sp>
      <p:sp>
        <p:nvSpPr>
          <p:cNvPr id="8" name="Text 5"/>
          <p:cNvSpPr/>
          <p:nvPr/>
        </p:nvSpPr>
        <p:spPr>
          <a:xfrm>
            <a:off x="813196" y="3454067"/>
            <a:ext cx="2607735" cy="650558"/>
          </a:xfrm>
          <a:prstGeom prst="rect">
            <a:avLst/>
          </a:prstGeom>
          <a:noFill/>
          <a:ln/>
        </p:spPr>
        <p:txBody>
          <a:bodyPr wrap="squar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JavaScript/TypeScript (for frontend)</a:t>
            </a:r>
            <a:endParaRPr lang="en-US" sz="1601" dirty="0"/>
          </a:p>
        </p:txBody>
      </p:sp>
      <p:pic>
        <p:nvPicPr>
          <p:cNvPr id="9" name="Image 1" descr="preencoded.png"/>
          <p:cNvPicPr>
            <a:picLocks noChangeAspect="1"/>
          </p:cNvPicPr>
          <p:nvPr/>
        </p:nvPicPr>
        <p:blipFill>
          <a:blip r:embed="rId4"/>
          <a:stretch>
            <a:fillRect/>
          </a:stretch>
        </p:blipFill>
        <p:spPr>
          <a:xfrm>
            <a:off x="4090407" y="1596092"/>
            <a:ext cx="508397" cy="508397"/>
          </a:xfrm>
          <a:prstGeom prst="rect">
            <a:avLst/>
          </a:prstGeom>
        </p:spPr>
      </p:pic>
      <p:sp>
        <p:nvSpPr>
          <p:cNvPr id="10" name="Text 6"/>
          <p:cNvSpPr/>
          <p:nvPr/>
        </p:nvSpPr>
        <p:spPr>
          <a:xfrm>
            <a:off x="3795431" y="2319767"/>
            <a:ext cx="2186226" cy="317659"/>
          </a:xfrm>
          <a:prstGeom prst="rect">
            <a:avLst/>
          </a:prstGeom>
          <a:noFill/>
          <a:ln/>
        </p:spPr>
        <p:txBody>
          <a:bodyPr wrap="non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AI/ML Frameworks</a:t>
            </a:r>
            <a:endParaRPr lang="en-US" sz="2002" dirty="0"/>
          </a:p>
        </p:txBody>
      </p:sp>
      <p:sp>
        <p:nvSpPr>
          <p:cNvPr id="11" name="Text 7"/>
          <p:cNvSpPr/>
          <p:nvPr/>
        </p:nvSpPr>
        <p:spPr>
          <a:xfrm>
            <a:off x="3795431" y="2819896"/>
            <a:ext cx="1860947" cy="650558"/>
          </a:xfrm>
          <a:prstGeom prst="rect">
            <a:avLst/>
          </a:prstGeom>
          <a:noFill/>
          <a:ln/>
        </p:spPr>
        <p:txBody>
          <a:bodyPr wrap="squar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TensorFlow or PyTorch</a:t>
            </a:r>
            <a:endParaRPr lang="en-US" sz="1601" dirty="0"/>
          </a:p>
        </p:txBody>
      </p:sp>
      <p:sp>
        <p:nvSpPr>
          <p:cNvPr id="12" name="Text 8"/>
          <p:cNvSpPr/>
          <p:nvPr/>
        </p:nvSpPr>
        <p:spPr>
          <a:xfrm>
            <a:off x="3795431" y="3453693"/>
            <a:ext cx="1860947"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OpenAI API</a:t>
            </a:r>
            <a:endParaRPr lang="en-US" sz="1601" dirty="0"/>
          </a:p>
        </p:txBody>
      </p:sp>
      <p:pic>
        <p:nvPicPr>
          <p:cNvPr id="13" name="Image 2" descr="preencoded.png"/>
          <p:cNvPicPr>
            <a:picLocks noChangeAspect="1"/>
          </p:cNvPicPr>
          <p:nvPr/>
        </p:nvPicPr>
        <p:blipFill>
          <a:blip r:embed="rId5"/>
          <a:stretch>
            <a:fillRect/>
          </a:stretch>
        </p:blipFill>
        <p:spPr>
          <a:xfrm>
            <a:off x="7284482" y="1596091"/>
            <a:ext cx="508397" cy="508397"/>
          </a:xfrm>
          <a:prstGeom prst="rect">
            <a:avLst/>
          </a:prstGeom>
        </p:spPr>
      </p:pic>
      <p:sp>
        <p:nvSpPr>
          <p:cNvPr id="14" name="Text 9"/>
          <p:cNvSpPr/>
          <p:nvPr/>
        </p:nvSpPr>
        <p:spPr>
          <a:xfrm>
            <a:off x="7162562" y="2324061"/>
            <a:ext cx="2186226" cy="317659"/>
          </a:xfrm>
          <a:prstGeom prst="rect">
            <a:avLst/>
          </a:prstGeom>
          <a:noFill/>
          <a:ln/>
        </p:spPr>
        <p:txBody>
          <a:bodyPr wrap="non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Web Development</a:t>
            </a:r>
            <a:endParaRPr lang="en-US" sz="2002" dirty="0"/>
          </a:p>
        </p:txBody>
      </p:sp>
      <p:sp>
        <p:nvSpPr>
          <p:cNvPr id="15" name="Text 10"/>
          <p:cNvSpPr/>
          <p:nvPr/>
        </p:nvSpPr>
        <p:spPr>
          <a:xfrm>
            <a:off x="7162562" y="2763640"/>
            <a:ext cx="2369344"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React.js (frontend)</a:t>
            </a:r>
            <a:endParaRPr lang="en-US" sz="1601" dirty="0"/>
          </a:p>
        </p:txBody>
      </p:sp>
      <p:sp>
        <p:nvSpPr>
          <p:cNvPr id="16" name="Text 11"/>
          <p:cNvSpPr/>
          <p:nvPr/>
        </p:nvSpPr>
        <p:spPr>
          <a:xfrm>
            <a:off x="7162562" y="3153664"/>
            <a:ext cx="2495774" cy="975836"/>
          </a:xfrm>
          <a:prstGeom prst="rect">
            <a:avLst/>
          </a:prstGeom>
          <a:noFill/>
          <a:ln/>
        </p:spPr>
        <p:txBody>
          <a:bodyPr wrap="squar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Node.js with Express.js (backend)</a:t>
            </a:r>
            <a:endParaRPr lang="en-US" sz="1601" dirty="0"/>
          </a:p>
        </p:txBody>
      </p:sp>
      <p:pic>
        <p:nvPicPr>
          <p:cNvPr id="17" name="Image 3" descr="preencoded.png"/>
          <p:cNvPicPr>
            <a:picLocks noChangeAspect="1"/>
          </p:cNvPicPr>
          <p:nvPr/>
        </p:nvPicPr>
        <p:blipFill>
          <a:blip r:embed="rId6"/>
          <a:stretch>
            <a:fillRect/>
          </a:stretch>
        </p:blipFill>
        <p:spPr>
          <a:xfrm>
            <a:off x="10478557" y="1596090"/>
            <a:ext cx="508397" cy="508397"/>
          </a:xfrm>
          <a:prstGeom prst="rect">
            <a:avLst/>
          </a:prstGeom>
        </p:spPr>
      </p:pic>
      <p:sp>
        <p:nvSpPr>
          <p:cNvPr id="18" name="Text 12"/>
          <p:cNvSpPr/>
          <p:nvPr/>
        </p:nvSpPr>
        <p:spPr>
          <a:xfrm>
            <a:off x="10378413" y="2280786"/>
            <a:ext cx="2186226" cy="317659"/>
          </a:xfrm>
          <a:prstGeom prst="rect">
            <a:avLst/>
          </a:prstGeom>
          <a:noFill/>
          <a:ln/>
        </p:spPr>
        <p:txBody>
          <a:bodyPr wrap="non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Database</a:t>
            </a:r>
            <a:endParaRPr lang="en-US" sz="2002" dirty="0"/>
          </a:p>
        </p:txBody>
      </p:sp>
      <p:sp>
        <p:nvSpPr>
          <p:cNvPr id="19" name="Text 13"/>
          <p:cNvSpPr/>
          <p:nvPr/>
        </p:nvSpPr>
        <p:spPr>
          <a:xfrm>
            <a:off x="10378413" y="2751650"/>
            <a:ext cx="1860947"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MongoDB or</a:t>
            </a:r>
            <a:endParaRPr lang="en-US" sz="1601" dirty="0"/>
          </a:p>
        </p:txBody>
      </p:sp>
      <p:sp>
        <p:nvSpPr>
          <p:cNvPr id="20" name="Text 14"/>
          <p:cNvSpPr/>
          <p:nvPr/>
        </p:nvSpPr>
        <p:spPr>
          <a:xfrm>
            <a:off x="10384602" y="3159323"/>
            <a:ext cx="1860947"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PostgreSQL</a:t>
            </a:r>
            <a:endParaRPr lang="en-US" sz="1601" dirty="0"/>
          </a:p>
        </p:txBody>
      </p:sp>
      <p:pic>
        <p:nvPicPr>
          <p:cNvPr id="21" name="Image 4" descr="preencoded.png"/>
          <p:cNvPicPr>
            <a:picLocks noChangeAspect="1"/>
          </p:cNvPicPr>
          <p:nvPr/>
        </p:nvPicPr>
        <p:blipFill>
          <a:blip r:embed="rId7"/>
          <a:stretch>
            <a:fillRect/>
          </a:stretch>
        </p:blipFill>
        <p:spPr>
          <a:xfrm>
            <a:off x="893422" y="4982951"/>
            <a:ext cx="508397" cy="508397"/>
          </a:xfrm>
          <a:prstGeom prst="rect">
            <a:avLst/>
          </a:prstGeom>
        </p:spPr>
      </p:pic>
      <p:sp>
        <p:nvSpPr>
          <p:cNvPr id="22" name="Text 15"/>
          <p:cNvSpPr/>
          <p:nvPr/>
        </p:nvSpPr>
        <p:spPr>
          <a:xfrm>
            <a:off x="807361" y="5678604"/>
            <a:ext cx="2186107" cy="635318"/>
          </a:xfrm>
          <a:prstGeom prst="rect">
            <a:avLst/>
          </a:prstGeom>
          <a:noFill/>
          <a:ln/>
        </p:spPr>
        <p:txBody>
          <a:bodyPr wrap="squar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Infrastructure and Deployment</a:t>
            </a:r>
            <a:endParaRPr lang="en-US" sz="2002" dirty="0"/>
          </a:p>
        </p:txBody>
      </p:sp>
      <p:sp>
        <p:nvSpPr>
          <p:cNvPr id="23" name="Text 16"/>
          <p:cNvSpPr/>
          <p:nvPr/>
        </p:nvSpPr>
        <p:spPr>
          <a:xfrm>
            <a:off x="813197" y="6499868"/>
            <a:ext cx="1860828"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Docker</a:t>
            </a:r>
            <a:endParaRPr lang="en-US" sz="1601" dirty="0"/>
          </a:p>
        </p:txBody>
      </p:sp>
      <p:sp>
        <p:nvSpPr>
          <p:cNvPr id="24" name="Text 17"/>
          <p:cNvSpPr/>
          <p:nvPr/>
        </p:nvSpPr>
        <p:spPr>
          <a:xfrm>
            <a:off x="813197" y="6823676"/>
            <a:ext cx="1860828"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Kubernetes</a:t>
            </a:r>
            <a:endParaRPr lang="en-US" sz="1601" dirty="0"/>
          </a:p>
        </p:txBody>
      </p:sp>
      <p:sp>
        <p:nvSpPr>
          <p:cNvPr id="25" name="Text 18"/>
          <p:cNvSpPr/>
          <p:nvPr/>
        </p:nvSpPr>
        <p:spPr>
          <a:xfrm>
            <a:off x="807361" y="7148955"/>
            <a:ext cx="1860828"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AWS or GCP</a:t>
            </a:r>
            <a:endParaRPr lang="en-US" sz="1601" dirty="0"/>
          </a:p>
        </p:txBody>
      </p:sp>
      <p:pic>
        <p:nvPicPr>
          <p:cNvPr id="26" name="Image 5" descr="preencoded.png"/>
          <p:cNvPicPr>
            <a:picLocks noChangeAspect="1"/>
          </p:cNvPicPr>
          <p:nvPr/>
        </p:nvPicPr>
        <p:blipFill>
          <a:blip r:embed="rId8"/>
          <a:stretch>
            <a:fillRect/>
          </a:stretch>
        </p:blipFill>
        <p:spPr>
          <a:xfrm>
            <a:off x="4090407" y="4986909"/>
            <a:ext cx="508397" cy="508397"/>
          </a:xfrm>
          <a:prstGeom prst="rect">
            <a:avLst/>
          </a:prstGeom>
        </p:spPr>
      </p:pic>
      <p:sp>
        <p:nvSpPr>
          <p:cNvPr id="27" name="Text 19"/>
          <p:cNvSpPr/>
          <p:nvPr/>
        </p:nvSpPr>
        <p:spPr>
          <a:xfrm>
            <a:off x="4045345" y="5678604"/>
            <a:ext cx="2186226" cy="317659"/>
          </a:xfrm>
          <a:prstGeom prst="rect">
            <a:avLst/>
          </a:prstGeom>
          <a:noFill/>
          <a:ln/>
        </p:spPr>
        <p:txBody>
          <a:bodyPr wrap="none" rtlCol="0" anchor="t"/>
          <a:lstStyle/>
          <a:p>
            <a:pPr marL="0" indent="0" algn="l">
              <a:lnSpc>
                <a:spcPts val="2502"/>
              </a:lnSpc>
              <a:buNone/>
            </a:pPr>
            <a:r>
              <a:rPr lang="en-US" sz="2002" b="1" dirty="0">
                <a:solidFill>
                  <a:srgbClr val="FF726D"/>
                </a:solidFill>
                <a:latin typeface="Inconsolata" pitchFamily="34" charset="0"/>
                <a:ea typeface="Inconsolata" pitchFamily="34" charset="-122"/>
                <a:cs typeface="Inconsolata" pitchFamily="34" charset="-120"/>
              </a:rPr>
              <a:t>Development Tools</a:t>
            </a:r>
            <a:endParaRPr lang="en-US" sz="2002" dirty="0"/>
          </a:p>
        </p:txBody>
      </p:sp>
      <p:sp>
        <p:nvSpPr>
          <p:cNvPr id="28" name="Text 20"/>
          <p:cNvSpPr/>
          <p:nvPr/>
        </p:nvSpPr>
        <p:spPr>
          <a:xfrm>
            <a:off x="4045345" y="6151282"/>
            <a:ext cx="2176105" cy="325279"/>
          </a:xfrm>
          <a:prstGeom prst="rect">
            <a:avLst/>
          </a:prstGeom>
          <a:noFill/>
          <a:ln/>
        </p:spPr>
        <p:txBody>
          <a:bodyPr wrap="non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Jupyter Notebook</a:t>
            </a:r>
            <a:endParaRPr lang="en-US" sz="1601" dirty="0"/>
          </a:p>
        </p:txBody>
      </p:sp>
      <p:sp>
        <p:nvSpPr>
          <p:cNvPr id="29" name="Text 21"/>
          <p:cNvSpPr/>
          <p:nvPr/>
        </p:nvSpPr>
        <p:spPr>
          <a:xfrm>
            <a:off x="4045345" y="6501098"/>
            <a:ext cx="2491264" cy="724257"/>
          </a:xfrm>
          <a:prstGeom prst="rect">
            <a:avLst/>
          </a:prstGeom>
          <a:noFill/>
          <a:ln/>
        </p:spPr>
        <p:txBody>
          <a:bodyPr wrap="square" rtlCol="0" anchor="t"/>
          <a:lstStyle/>
          <a:p>
            <a:pPr marL="342900" indent="-342900" algn="l">
              <a:lnSpc>
                <a:spcPts val="2562"/>
              </a:lnSpc>
              <a:buSzPct val="100000"/>
              <a:buChar char="•"/>
            </a:pPr>
            <a:r>
              <a:rPr lang="en-US" sz="1601" dirty="0">
                <a:solidFill>
                  <a:srgbClr val="DAD1E6"/>
                </a:solidFill>
                <a:latin typeface="Fira Sans" pitchFamily="34" charset="0"/>
                <a:ea typeface="Fira Sans" pitchFamily="34" charset="-122"/>
                <a:cs typeface="Fira Sans" pitchFamily="34" charset="-120"/>
              </a:rPr>
              <a:t>Git with GitHub or GitLab</a:t>
            </a:r>
            <a:endParaRPr lang="en-US" sz="160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249085"/>
            <a:ext cx="5554980" cy="694373"/>
          </a:xfrm>
          <a:prstGeom prst="rect">
            <a:avLst/>
          </a:prstGeom>
          <a:noFill/>
          <a:ln/>
        </p:spPr>
        <p:txBody>
          <a:bodyPr wrap="none" rtlCol="0" anchor="t"/>
          <a:lstStyle/>
          <a:p>
            <a:pPr marL="0" indent="0">
              <a:lnSpc>
                <a:spcPts val="5468"/>
              </a:lnSpc>
              <a:buNone/>
            </a:pPr>
            <a:r>
              <a:rPr lang="en-US" sz="6000" b="1" dirty="0">
                <a:solidFill>
                  <a:srgbClr val="FF726D"/>
                </a:solidFill>
                <a:latin typeface="Inconsolata" pitchFamily="34" charset="0"/>
                <a:ea typeface="Inconsolata" pitchFamily="34" charset="-122"/>
                <a:cs typeface="Inconsolata" pitchFamily="34" charset="-120"/>
              </a:rPr>
              <a:t>Potential Impact</a:t>
            </a:r>
            <a:endParaRPr lang="en-US" sz="6000" dirty="0"/>
          </a:p>
        </p:txBody>
      </p:sp>
      <p:sp>
        <p:nvSpPr>
          <p:cNvPr id="5" name="Text 3"/>
          <p:cNvSpPr/>
          <p:nvPr/>
        </p:nvSpPr>
        <p:spPr>
          <a:xfrm>
            <a:off x="2037993" y="2387798"/>
            <a:ext cx="10554414" cy="355402"/>
          </a:xfrm>
          <a:prstGeom prst="rect">
            <a:avLst/>
          </a:prstGeom>
          <a:noFill/>
          <a:ln/>
        </p:spPr>
        <p:txBody>
          <a:bodyPr wrap="none" rtlCol="0" anchor="t"/>
          <a:lstStyle/>
          <a:p>
            <a:pPr marL="0" indent="0">
              <a:lnSpc>
                <a:spcPts val="2799"/>
              </a:lnSpc>
              <a:buNone/>
            </a:pPr>
            <a:endParaRPr lang="en-US" sz="1750" dirty="0"/>
          </a:p>
        </p:txBody>
      </p:sp>
      <p:sp>
        <p:nvSpPr>
          <p:cNvPr id="6" name="Shape 4"/>
          <p:cNvSpPr/>
          <p:nvPr/>
        </p:nvSpPr>
        <p:spPr>
          <a:xfrm>
            <a:off x="2037993" y="2993112"/>
            <a:ext cx="5166122" cy="1704856"/>
          </a:xfrm>
          <a:prstGeom prst="roundRect">
            <a:avLst>
              <a:gd name="adj" fmla="val 3910"/>
            </a:avLst>
          </a:prstGeom>
          <a:solidFill>
            <a:srgbClr val="382748"/>
          </a:solidFill>
          <a:ln/>
        </p:spPr>
      </p:sp>
      <p:sp>
        <p:nvSpPr>
          <p:cNvPr id="7" name="Text 5"/>
          <p:cNvSpPr/>
          <p:nvPr/>
        </p:nvSpPr>
        <p:spPr>
          <a:xfrm>
            <a:off x="2037993" y="3048417"/>
            <a:ext cx="4165759"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Improved Student Outcomes</a:t>
            </a:r>
            <a:endParaRPr lang="en-US" sz="2624" dirty="0"/>
          </a:p>
        </p:txBody>
      </p:sp>
      <p:sp>
        <p:nvSpPr>
          <p:cNvPr id="8" name="Text 6"/>
          <p:cNvSpPr/>
          <p:nvPr/>
        </p:nvSpPr>
        <p:spPr>
          <a:xfrm>
            <a:off x="2037993" y="3628906"/>
            <a:ext cx="4943951" cy="1155144"/>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Personalized guidance fosters academic success and mental well-being</a:t>
            </a:r>
            <a:endParaRPr lang="en-US" sz="1750" dirty="0"/>
          </a:p>
        </p:txBody>
      </p:sp>
      <p:sp>
        <p:nvSpPr>
          <p:cNvPr id="9" name="Shape 7"/>
          <p:cNvSpPr/>
          <p:nvPr/>
        </p:nvSpPr>
        <p:spPr>
          <a:xfrm>
            <a:off x="7426285" y="2993112"/>
            <a:ext cx="5166122" cy="1704856"/>
          </a:xfrm>
          <a:prstGeom prst="roundRect">
            <a:avLst>
              <a:gd name="adj" fmla="val 3910"/>
            </a:avLst>
          </a:prstGeom>
          <a:solidFill>
            <a:srgbClr val="382748"/>
          </a:solidFill>
          <a:ln/>
        </p:spPr>
      </p:sp>
      <p:sp>
        <p:nvSpPr>
          <p:cNvPr id="10" name="Text 8"/>
          <p:cNvSpPr/>
          <p:nvPr/>
        </p:nvSpPr>
        <p:spPr>
          <a:xfrm>
            <a:off x="7482006" y="3048417"/>
            <a:ext cx="3665815"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Enhanced Accessibility</a:t>
            </a:r>
            <a:endParaRPr lang="en-US" sz="2624" dirty="0"/>
          </a:p>
        </p:txBody>
      </p:sp>
      <p:sp>
        <p:nvSpPr>
          <p:cNvPr id="11" name="Text 9"/>
          <p:cNvSpPr/>
          <p:nvPr/>
        </p:nvSpPr>
        <p:spPr>
          <a:xfrm>
            <a:off x="7454145" y="3581697"/>
            <a:ext cx="5110401"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Provides immediate support, reducing stress and anxiety for students</a:t>
            </a:r>
            <a:endParaRPr lang="en-US" sz="1750" dirty="0"/>
          </a:p>
        </p:txBody>
      </p:sp>
      <p:sp>
        <p:nvSpPr>
          <p:cNvPr id="12" name="Shape 10"/>
          <p:cNvSpPr/>
          <p:nvPr/>
        </p:nvSpPr>
        <p:spPr>
          <a:xfrm>
            <a:off x="2037993" y="4920139"/>
            <a:ext cx="5166122" cy="2060258"/>
          </a:xfrm>
          <a:prstGeom prst="roundRect">
            <a:avLst>
              <a:gd name="adj" fmla="val 3236"/>
            </a:avLst>
          </a:prstGeom>
          <a:solidFill>
            <a:srgbClr val="382748"/>
          </a:solidFill>
          <a:ln/>
        </p:spPr>
      </p:sp>
      <p:sp>
        <p:nvSpPr>
          <p:cNvPr id="13" name="Text 11"/>
          <p:cNvSpPr/>
          <p:nvPr/>
        </p:nvSpPr>
        <p:spPr>
          <a:xfrm>
            <a:off x="2037993" y="4947880"/>
            <a:ext cx="3499247"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Institutional Support</a:t>
            </a:r>
            <a:endParaRPr lang="en-US" sz="2624" dirty="0"/>
          </a:p>
        </p:txBody>
      </p:sp>
      <p:sp>
        <p:nvSpPr>
          <p:cNvPr id="14" name="Text 12"/>
          <p:cNvSpPr/>
          <p:nvPr/>
        </p:nvSpPr>
        <p:spPr>
          <a:xfrm>
            <a:off x="2037993" y="5692021"/>
            <a:ext cx="4366379"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Promotes a supportive environment, fostering a positive campus culture</a:t>
            </a:r>
            <a:endParaRPr lang="en-US" sz="1750" dirty="0"/>
          </a:p>
        </p:txBody>
      </p:sp>
      <p:sp>
        <p:nvSpPr>
          <p:cNvPr id="15" name="Shape 13"/>
          <p:cNvSpPr/>
          <p:nvPr/>
        </p:nvSpPr>
        <p:spPr>
          <a:xfrm>
            <a:off x="7426285" y="4920139"/>
            <a:ext cx="5166122" cy="2060258"/>
          </a:xfrm>
          <a:prstGeom prst="roundRect">
            <a:avLst>
              <a:gd name="adj" fmla="val 3236"/>
            </a:avLst>
          </a:prstGeom>
          <a:solidFill>
            <a:srgbClr val="382748"/>
          </a:solidFill>
          <a:ln/>
        </p:spPr>
      </p:sp>
      <p:sp>
        <p:nvSpPr>
          <p:cNvPr id="16" name="Text 14"/>
          <p:cNvSpPr/>
          <p:nvPr/>
        </p:nvSpPr>
        <p:spPr>
          <a:xfrm>
            <a:off x="7482006" y="4947880"/>
            <a:ext cx="3332917" cy="416481"/>
          </a:xfrm>
          <a:prstGeom prst="rect">
            <a:avLst/>
          </a:prstGeom>
          <a:noFill/>
          <a:ln/>
        </p:spPr>
        <p:txBody>
          <a:bodyPr wrap="none" rtlCol="0" anchor="t"/>
          <a:lstStyle/>
          <a:p>
            <a:pPr marL="0" indent="0">
              <a:lnSpc>
                <a:spcPts val="3281"/>
              </a:lnSpc>
              <a:buNone/>
            </a:pPr>
            <a:r>
              <a:rPr lang="en-US" sz="2624" b="1" dirty="0">
                <a:solidFill>
                  <a:srgbClr val="FF726D"/>
                </a:solidFill>
                <a:latin typeface="Inconsolata" pitchFamily="34" charset="0"/>
                <a:ea typeface="Inconsolata" pitchFamily="34" charset="-122"/>
                <a:cs typeface="Inconsolata" pitchFamily="34" charset="-120"/>
              </a:rPr>
              <a:t>Long-term Impact</a:t>
            </a:r>
            <a:endParaRPr lang="en-US" sz="2624" dirty="0"/>
          </a:p>
        </p:txBody>
      </p:sp>
      <p:sp>
        <p:nvSpPr>
          <p:cNvPr id="17" name="Text 15"/>
          <p:cNvSpPr/>
          <p:nvPr/>
        </p:nvSpPr>
        <p:spPr>
          <a:xfrm>
            <a:off x="7482006" y="5671731"/>
            <a:ext cx="508254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Equips students with coping strategies, promoting lifelong mental health resilience.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51767"/>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6" name="Text 3"/>
          <p:cNvSpPr/>
          <p:nvPr/>
        </p:nvSpPr>
        <p:spPr>
          <a:xfrm>
            <a:off x="833199" y="2779395"/>
            <a:ext cx="7477601" cy="1066205"/>
          </a:xfrm>
          <a:prstGeom prst="rect">
            <a:avLst/>
          </a:prstGeom>
          <a:noFill/>
          <a:ln/>
        </p:spPr>
        <p:txBody>
          <a:bodyPr wrap="square" rtlCol="0" anchor="t"/>
          <a:lstStyle/>
          <a:p>
            <a:pPr marL="0" indent="0">
              <a:lnSpc>
                <a:spcPts val="2799"/>
              </a:lnSpc>
              <a:buNone/>
            </a:pPr>
            <a:r>
              <a:rPr lang="en-US" sz="1750" b="1" dirty="0">
                <a:solidFill>
                  <a:srgbClr val="DAD1E6"/>
                </a:solidFill>
                <a:latin typeface="Fira Sans" pitchFamily="34" charset="0"/>
                <a:ea typeface="Fira Sans" pitchFamily="34" charset="-122"/>
                <a:cs typeface="Fira Sans" pitchFamily="34" charset="-120"/>
              </a:rPr>
              <a:t>In conclusion, Mentor AI represents a transformative solution in student counseling, harnessing the power of AI to provide personalized guidance and support to students. </a:t>
            </a:r>
            <a:endParaRPr lang="en-US" sz="1750" dirty="0"/>
          </a:p>
        </p:txBody>
      </p:sp>
      <p:sp>
        <p:nvSpPr>
          <p:cNvPr id="7" name="Text 4"/>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b="1" dirty="0">
                <a:solidFill>
                  <a:srgbClr val="DAD1E6"/>
                </a:solidFill>
                <a:latin typeface="Fira Sans" pitchFamily="34" charset="0"/>
                <a:ea typeface="Fira Sans" pitchFamily="34" charset="-122"/>
                <a:cs typeface="Fira Sans" pitchFamily="34" charset="-120"/>
              </a:rPr>
              <a:t>By prioritizing both academic success and mental well-being, Mentor AI equips students with the tools they need to thrive both inside and outside the classroom.</a:t>
            </a:r>
            <a:endParaRPr lang="en-US" sz="1750" dirty="0"/>
          </a:p>
        </p:txBody>
      </p:sp>
      <p:sp>
        <p:nvSpPr>
          <p:cNvPr id="8" name="Text 5"/>
          <p:cNvSpPr/>
          <p:nvPr/>
        </p:nvSpPr>
        <p:spPr>
          <a:xfrm>
            <a:off x="833199" y="5411629"/>
            <a:ext cx="7477601" cy="1066205"/>
          </a:xfrm>
          <a:prstGeom prst="rect">
            <a:avLst/>
          </a:prstGeom>
          <a:noFill/>
          <a:ln/>
        </p:spPr>
        <p:txBody>
          <a:bodyPr wrap="square" rtlCol="0" anchor="t"/>
          <a:lstStyle/>
          <a:p>
            <a:pPr marL="0" indent="0">
              <a:lnSpc>
                <a:spcPts val="2799"/>
              </a:lnSpc>
              <a:buNone/>
            </a:pPr>
            <a:r>
              <a:rPr lang="en-US" sz="1750" b="1" dirty="0">
                <a:solidFill>
                  <a:srgbClr val="DAD1E6"/>
                </a:solidFill>
                <a:latin typeface="Fira Sans" pitchFamily="34" charset="0"/>
                <a:ea typeface="Fira Sans" pitchFamily="34" charset="-122"/>
                <a:cs typeface="Fira Sans" pitchFamily="34" charset="-120"/>
              </a:rPr>
              <a:t>As we look towards the future, let us continue to embrace innovation and technology to empower students and shape a brighter tomorrow for generations to come.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557</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Derick Dilip</cp:lastModifiedBy>
  <cp:revision>7</cp:revision>
  <dcterms:created xsi:type="dcterms:W3CDTF">2024-04-29T14:29:21Z</dcterms:created>
  <dcterms:modified xsi:type="dcterms:W3CDTF">2024-04-29T15:20:29Z</dcterms:modified>
</cp:coreProperties>
</file>